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57"/>
  </p:notesMasterIdLst>
  <p:sldIdLst>
    <p:sldId id="256" r:id="rId2"/>
    <p:sldId id="257" r:id="rId3"/>
    <p:sldId id="258" r:id="rId4"/>
    <p:sldId id="259" r:id="rId5"/>
    <p:sldId id="260" r:id="rId6"/>
    <p:sldId id="261" r:id="rId7"/>
    <p:sldId id="262" r:id="rId8"/>
    <p:sldId id="263" r:id="rId9"/>
    <p:sldId id="305" r:id="rId10"/>
    <p:sldId id="306" r:id="rId11"/>
    <p:sldId id="307" r:id="rId12"/>
    <p:sldId id="308" r:id="rId13"/>
    <p:sldId id="309" r:id="rId14"/>
    <p:sldId id="310" r:id="rId15"/>
    <p:sldId id="311" r:id="rId16"/>
    <p:sldId id="312" r:id="rId17"/>
    <p:sldId id="313" r:id="rId18"/>
    <p:sldId id="314" r:id="rId19"/>
    <p:sldId id="266" r:id="rId20"/>
    <p:sldId id="267" r:id="rId21"/>
    <p:sldId id="268" r:id="rId22"/>
    <p:sldId id="269" r:id="rId23"/>
    <p:sldId id="301" r:id="rId24"/>
    <p:sldId id="302" r:id="rId25"/>
    <p:sldId id="303" r:id="rId26"/>
    <p:sldId id="304" r:id="rId27"/>
    <p:sldId id="270" r:id="rId28"/>
    <p:sldId id="271" r:id="rId29"/>
    <p:sldId id="272" r:id="rId30"/>
    <p:sldId id="273" r:id="rId31"/>
    <p:sldId id="274" r:id="rId32"/>
    <p:sldId id="275" r:id="rId33"/>
    <p:sldId id="276" r:id="rId34"/>
    <p:sldId id="277" r:id="rId35"/>
    <p:sldId id="278" r:id="rId36"/>
    <p:sldId id="279" r:id="rId37"/>
    <p:sldId id="280" r:id="rId38"/>
    <p:sldId id="281" r:id="rId39"/>
    <p:sldId id="282" r:id="rId40"/>
    <p:sldId id="283" r:id="rId41"/>
    <p:sldId id="284" r:id="rId42"/>
    <p:sldId id="285" r:id="rId43"/>
    <p:sldId id="286" r:id="rId44"/>
    <p:sldId id="287" r:id="rId45"/>
    <p:sldId id="288" r:id="rId46"/>
    <p:sldId id="289" r:id="rId47"/>
    <p:sldId id="290" r:id="rId48"/>
    <p:sldId id="291" r:id="rId49"/>
    <p:sldId id="292" r:id="rId50"/>
    <p:sldId id="293" r:id="rId51"/>
    <p:sldId id="294" r:id="rId52"/>
    <p:sldId id="295" r:id="rId53"/>
    <p:sldId id="296" r:id="rId54"/>
    <p:sldId id="297" r:id="rId55"/>
    <p:sldId id="298" r:id="rId56"/>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4380"/>
    <p:restoredTop sz="94660"/>
  </p:normalViewPr>
  <p:slideViewPr>
    <p:cSldViewPr>
      <p:cViewPr varScale="1">
        <p:scale>
          <a:sx n="66" d="100"/>
          <a:sy n="66" d="100"/>
        </p:scale>
        <p:origin x="-150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B369E0FC-8420-4262-80AF-AB5B634CACA3}" type="datetimeFigureOut">
              <a:rPr lang="ar-IQ" smtClean="0"/>
              <a:pPr/>
              <a:t>26/03/1441</a:t>
            </a:fld>
            <a:endParaRPr lang="ar-IQ"/>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ACB6A1FD-0F4F-4D6F-8C83-80184D3E02A5}" type="slidenum">
              <a:rPr lang="ar-IQ" smtClean="0"/>
              <a:pPr/>
              <a:t>‹#›</a:t>
            </a:fld>
            <a:endParaRPr lang="ar-IQ"/>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dirty="0"/>
          </a:p>
        </p:txBody>
      </p:sp>
      <p:sp>
        <p:nvSpPr>
          <p:cNvPr id="4" name="Slide Number Placeholder 3"/>
          <p:cNvSpPr>
            <a:spLocks noGrp="1"/>
          </p:cNvSpPr>
          <p:nvPr>
            <p:ph type="sldNum" sz="quarter" idx="10"/>
          </p:nvPr>
        </p:nvSpPr>
        <p:spPr/>
        <p:txBody>
          <a:bodyPr/>
          <a:lstStyle/>
          <a:p>
            <a:fld id="{ACB6A1FD-0F4F-4D6F-8C83-80184D3E02A5}" type="slidenum">
              <a:rPr lang="ar-IQ" smtClean="0"/>
              <a:pPr/>
              <a:t>38</a:t>
            </a:fld>
            <a:endParaRPr lang="ar-IQ"/>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dirty="0"/>
          </a:p>
        </p:txBody>
      </p:sp>
      <p:sp>
        <p:nvSpPr>
          <p:cNvPr id="4" name="Slide Number Placeholder 3"/>
          <p:cNvSpPr>
            <a:spLocks noGrp="1"/>
          </p:cNvSpPr>
          <p:nvPr>
            <p:ph type="sldNum" sz="quarter" idx="10"/>
          </p:nvPr>
        </p:nvSpPr>
        <p:spPr/>
        <p:txBody>
          <a:bodyPr/>
          <a:lstStyle/>
          <a:p>
            <a:fld id="{ACB6A1FD-0F4F-4D6F-8C83-80184D3E02A5}" type="slidenum">
              <a:rPr lang="ar-IQ" smtClean="0"/>
              <a:pPr/>
              <a:t>45</a:t>
            </a:fld>
            <a:endParaRPr lang="ar-IQ"/>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fld id="{1679AB54-D5B9-4DA7-A95E-30B82663C6C4}" type="datetimeFigureOut">
              <a:rPr lang="ar-IQ" smtClean="0"/>
              <a:pPr/>
              <a:t>26/03/1441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B2E6DE2A-F09A-423E-8D93-BE243D1C71DE}" type="slidenum">
              <a:rPr lang="ar-IQ" smtClean="0"/>
              <a:pPr/>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1679AB54-D5B9-4DA7-A95E-30B82663C6C4}" type="datetimeFigureOut">
              <a:rPr lang="ar-IQ" smtClean="0"/>
              <a:pPr/>
              <a:t>26/03/1441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B2E6DE2A-F09A-423E-8D93-BE243D1C71DE}"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1679AB54-D5B9-4DA7-A95E-30B82663C6C4}" type="datetimeFigureOut">
              <a:rPr lang="ar-IQ" smtClean="0"/>
              <a:pPr/>
              <a:t>26/03/1441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B2E6DE2A-F09A-423E-8D93-BE243D1C71DE}" type="slidenum">
              <a:rPr lang="ar-IQ" smtClean="0"/>
              <a:pPr/>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1679AB54-D5B9-4DA7-A95E-30B82663C6C4}" type="datetimeFigureOut">
              <a:rPr lang="ar-IQ" smtClean="0"/>
              <a:pPr/>
              <a:t>26/03/1441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B2E6DE2A-F09A-423E-8D93-BE243D1C71DE}" type="slidenum">
              <a:rPr lang="ar-IQ" smtClean="0"/>
              <a:pPr/>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79AB54-D5B9-4DA7-A95E-30B82663C6C4}" type="datetimeFigureOut">
              <a:rPr lang="ar-IQ" smtClean="0"/>
              <a:pPr/>
              <a:t>26/03/1441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B2E6DE2A-F09A-423E-8D93-BE243D1C71DE}" type="slidenum">
              <a:rPr lang="ar-IQ" smtClean="0"/>
              <a:pPr/>
              <a:t>‹#›</a:t>
            </a:fld>
            <a:endParaRPr lang="ar-IQ"/>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fld id="{1679AB54-D5B9-4DA7-A95E-30B82663C6C4}" type="datetimeFigureOut">
              <a:rPr lang="ar-IQ" smtClean="0"/>
              <a:pPr/>
              <a:t>26/03/1441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B2E6DE2A-F09A-423E-8D93-BE243D1C71DE}" type="slidenum">
              <a:rPr lang="ar-IQ" smtClean="0"/>
              <a:pPr/>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fld id="{1679AB54-D5B9-4DA7-A95E-30B82663C6C4}" type="datetimeFigureOut">
              <a:rPr lang="ar-IQ" smtClean="0"/>
              <a:pPr/>
              <a:t>26/03/1441</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B2E6DE2A-F09A-423E-8D93-BE243D1C71DE}" type="slidenum">
              <a:rPr lang="ar-IQ" smtClean="0"/>
              <a:pPr/>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fld id="{1679AB54-D5B9-4DA7-A95E-30B82663C6C4}" type="datetimeFigureOut">
              <a:rPr lang="ar-IQ" smtClean="0"/>
              <a:pPr/>
              <a:t>26/03/1441</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B2E6DE2A-F09A-423E-8D93-BE243D1C71DE}" type="slidenum">
              <a:rPr lang="ar-IQ" smtClean="0"/>
              <a:pPr/>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79AB54-D5B9-4DA7-A95E-30B82663C6C4}" type="datetimeFigureOut">
              <a:rPr lang="ar-IQ" smtClean="0"/>
              <a:pPr/>
              <a:t>26/03/1441</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B2E6DE2A-F09A-423E-8D93-BE243D1C71DE}" type="slidenum">
              <a:rPr lang="ar-IQ" smtClean="0"/>
              <a:pPr/>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79AB54-D5B9-4DA7-A95E-30B82663C6C4}" type="datetimeFigureOut">
              <a:rPr lang="ar-IQ" smtClean="0"/>
              <a:pPr/>
              <a:t>26/03/1441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B2E6DE2A-F09A-423E-8D93-BE243D1C71DE}" type="slidenum">
              <a:rPr lang="ar-IQ" smtClean="0"/>
              <a:pPr/>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79AB54-D5B9-4DA7-A95E-30B82663C6C4}" type="datetimeFigureOut">
              <a:rPr lang="ar-IQ" smtClean="0"/>
              <a:pPr/>
              <a:t>26/03/1441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B2E6DE2A-F09A-423E-8D93-BE243D1C71DE}" type="slidenum">
              <a:rPr lang="ar-IQ" smtClean="0"/>
              <a:pPr/>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679AB54-D5B9-4DA7-A95E-30B82663C6C4}" type="datetimeFigureOut">
              <a:rPr lang="ar-IQ" smtClean="0"/>
              <a:pPr/>
              <a:t>26/03/1441</a:t>
            </a:fld>
            <a:endParaRPr lang="ar-IQ"/>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B2E6DE2A-F09A-423E-8D93-BE243D1C71DE}" type="slidenum">
              <a:rPr lang="ar-IQ" smtClean="0"/>
              <a:pPr/>
              <a:t>‹#›</a:t>
            </a:fld>
            <a:endParaRPr lang="ar-IQ"/>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428596" y="642918"/>
            <a:ext cx="8215370" cy="557216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p:cNvSpPr>
            <a:spLocks noGrp="1" noChangeArrowheads="1"/>
          </p:cNvSpPr>
          <p:nvPr>
            <p:ph type="title"/>
          </p:nvPr>
        </p:nvSpPr>
        <p:spPr/>
        <p:txBody>
          <a:bodyPr/>
          <a:lstStyle/>
          <a:p>
            <a:pPr eaLnBrk="1" hangingPunct="1">
              <a:defRPr/>
            </a:pPr>
            <a:r>
              <a:rPr lang="en-US" sz="4000" b="1" smtClean="0">
                <a:effectLst>
                  <a:outerShdw blurRad="38100" dist="38100" dir="2700000" algn="tl">
                    <a:srgbClr val="C0C0C0"/>
                  </a:outerShdw>
                </a:effectLst>
              </a:rPr>
              <a:t>Depth-First Strategy</a:t>
            </a:r>
          </a:p>
        </p:txBody>
      </p:sp>
      <p:sp>
        <p:nvSpPr>
          <p:cNvPr id="34819" name="Rectangle 3"/>
          <p:cNvSpPr>
            <a:spLocks noGrp="1" noChangeArrowheads="1"/>
          </p:cNvSpPr>
          <p:nvPr>
            <p:ph type="body" idx="1"/>
          </p:nvPr>
        </p:nvSpPr>
        <p:spPr/>
        <p:txBody>
          <a:bodyPr/>
          <a:lstStyle/>
          <a:p>
            <a:pPr eaLnBrk="1" hangingPunct="1">
              <a:buFontTx/>
              <a:buNone/>
            </a:pPr>
            <a:r>
              <a:rPr lang="en-US" smtClean="0"/>
              <a:t> </a:t>
            </a:r>
            <a:r>
              <a:rPr lang="en-US" sz="2800" smtClean="0"/>
              <a:t>New nodes are inserted at the front of FRINGE</a:t>
            </a:r>
          </a:p>
        </p:txBody>
      </p:sp>
      <p:sp>
        <p:nvSpPr>
          <p:cNvPr id="34820" name="Text Box 4"/>
          <p:cNvSpPr txBox="1">
            <a:spLocks noChangeArrowheads="1"/>
          </p:cNvSpPr>
          <p:nvPr/>
        </p:nvSpPr>
        <p:spPr bwMode="auto">
          <a:xfrm>
            <a:off x="4114800" y="2362200"/>
            <a:ext cx="350838" cy="457200"/>
          </a:xfrm>
          <a:prstGeom prst="rect">
            <a:avLst/>
          </a:prstGeom>
          <a:noFill/>
          <a:ln w="9525">
            <a:noFill/>
            <a:miter lim="800000"/>
            <a:headEnd/>
            <a:tailEnd/>
          </a:ln>
        </p:spPr>
        <p:txBody>
          <a:bodyPr wrap="none">
            <a:spAutoFit/>
          </a:bodyPr>
          <a:lstStyle/>
          <a:p>
            <a:r>
              <a:rPr lang="en-US" sz="2400">
                <a:latin typeface="Tahoma" pitchFamily="34" charset="0"/>
              </a:rPr>
              <a:t>1</a:t>
            </a:r>
          </a:p>
        </p:txBody>
      </p:sp>
      <p:grpSp>
        <p:nvGrpSpPr>
          <p:cNvPr id="2" name="Group 5"/>
          <p:cNvGrpSpPr>
            <a:grpSpLocks/>
          </p:cNvGrpSpPr>
          <p:nvPr/>
        </p:nvGrpSpPr>
        <p:grpSpPr bwMode="auto">
          <a:xfrm>
            <a:off x="914400" y="2590800"/>
            <a:ext cx="7391400" cy="3276600"/>
            <a:chOff x="576" y="1632"/>
            <a:chExt cx="4656" cy="2064"/>
          </a:xfrm>
        </p:grpSpPr>
        <p:grpSp>
          <p:nvGrpSpPr>
            <p:cNvPr id="3" name="Group 6"/>
            <p:cNvGrpSpPr>
              <a:grpSpLocks/>
            </p:cNvGrpSpPr>
            <p:nvPr/>
          </p:nvGrpSpPr>
          <p:grpSpPr bwMode="auto">
            <a:xfrm>
              <a:off x="576" y="1632"/>
              <a:ext cx="4656" cy="2064"/>
              <a:chOff x="576" y="1632"/>
              <a:chExt cx="4656" cy="2064"/>
            </a:xfrm>
          </p:grpSpPr>
          <p:sp>
            <p:nvSpPr>
              <p:cNvPr id="34838" name="Oval 7"/>
              <p:cNvSpPr>
                <a:spLocks noChangeArrowheads="1"/>
              </p:cNvSpPr>
              <p:nvPr/>
            </p:nvSpPr>
            <p:spPr bwMode="auto">
              <a:xfrm>
                <a:off x="2784" y="1632"/>
                <a:ext cx="144" cy="144"/>
              </a:xfrm>
              <a:prstGeom prst="ellipse">
                <a:avLst/>
              </a:prstGeom>
              <a:solidFill>
                <a:schemeClr val="accent2"/>
              </a:solidFill>
              <a:ln w="9525">
                <a:solidFill>
                  <a:schemeClr val="tx1"/>
                </a:solidFill>
                <a:round/>
                <a:headEnd/>
                <a:tailEnd/>
              </a:ln>
            </p:spPr>
            <p:txBody>
              <a:bodyPr wrap="none" anchor="ctr"/>
              <a:lstStyle/>
              <a:p>
                <a:endParaRPr lang="ar-IQ"/>
              </a:p>
            </p:txBody>
          </p:sp>
          <p:sp>
            <p:nvSpPr>
              <p:cNvPr id="34839" name="Oval 8"/>
              <p:cNvSpPr>
                <a:spLocks noChangeArrowheads="1"/>
              </p:cNvSpPr>
              <p:nvPr/>
            </p:nvSpPr>
            <p:spPr bwMode="auto">
              <a:xfrm>
                <a:off x="1440" y="2208"/>
                <a:ext cx="144" cy="144"/>
              </a:xfrm>
              <a:prstGeom prst="ellipse">
                <a:avLst/>
              </a:prstGeom>
              <a:solidFill>
                <a:schemeClr val="accent2"/>
              </a:solidFill>
              <a:ln w="9525">
                <a:solidFill>
                  <a:schemeClr val="tx1"/>
                </a:solidFill>
                <a:round/>
                <a:headEnd/>
                <a:tailEnd/>
              </a:ln>
            </p:spPr>
            <p:txBody>
              <a:bodyPr wrap="none" anchor="ctr"/>
              <a:lstStyle/>
              <a:p>
                <a:endParaRPr lang="ar-IQ"/>
              </a:p>
            </p:txBody>
          </p:sp>
          <p:sp>
            <p:nvSpPr>
              <p:cNvPr id="34840" name="Oval 9"/>
              <p:cNvSpPr>
                <a:spLocks noChangeArrowheads="1"/>
              </p:cNvSpPr>
              <p:nvPr/>
            </p:nvSpPr>
            <p:spPr bwMode="auto">
              <a:xfrm>
                <a:off x="4176" y="2208"/>
                <a:ext cx="144" cy="144"/>
              </a:xfrm>
              <a:prstGeom prst="ellipse">
                <a:avLst/>
              </a:prstGeom>
              <a:solidFill>
                <a:schemeClr val="accent2"/>
              </a:solidFill>
              <a:ln w="9525">
                <a:solidFill>
                  <a:schemeClr val="tx1"/>
                </a:solidFill>
                <a:round/>
                <a:headEnd/>
                <a:tailEnd/>
              </a:ln>
            </p:spPr>
            <p:txBody>
              <a:bodyPr wrap="none" anchor="ctr"/>
              <a:lstStyle/>
              <a:p>
                <a:endParaRPr lang="ar-IQ"/>
              </a:p>
            </p:txBody>
          </p:sp>
          <p:sp>
            <p:nvSpPr>
              <p:cNvPr id="34841" name="Oval 10"/>
              <p:cNvSpPr>
                <a:spLocks noChangeArrowheads="1"/>
              </p:cNvSpPr>
              <p:nvPr/>
            </p:nvSpPr>
            <p:spPr bwMode="auto">
              <a:xfrm>
                <a:off x="4752" y="2832"/>
                <a:ext cx="144" cy="144"/>
              </a:xfrm>
              <a:prstGeom prst="ellipse">
                <a:avLst/>
              </a:prstGeom>
              <a:solidFill>
                <a:schemeClr val="accent2"/>
              </a:solidFill>
              <a:ln w="9525">
                <a:solidFill>
                  <a:schemeClr val="tx1"/>
                </a:solidFill>
                <a:round/>
                <a:headEnd/>
                <a:tailEnd/>
              </a:ln>
            </p:spPr>
            <p:txBody>
              <a:bodyPr wrap="none" anchor="ctr"/>
              <a:lstStyle/>
              <a:p>
                <a:endParaRPr lang="ar-IQ"/>
              </a:p>
            </p:txBody>
          </p:sp>
          <p:sp>
            <p:nvSpPr>
              <p:cNvPr id="34842" name="Oval 11"/>
              <p:cNvSpPr>
                <a:spLocks noChangeArrowheads="1"/>
              </p:cNvSpPr>
              <p:nvPr/>
            </p:nvSpPr>
            <p:spPr bwMode="auto">
              <a:xfrm>
                <a:off x="3696" y="2832"/>
                <a:ext cx="144" cy="144"/>
              </a:xfrm>
              <a:prstGeom prst="ellipse">
                <a:avLst/>
              </a:prstGeom>
              <a:solidFill>
                <a:schemeClr val="accent2"/>
              </a:solidFill>
              <a:ln w="9525">
                <a:solidFill>
                  <a:schemeClr val="tx1"/>
                </a:solidFill>
                <a:round/>
                <a:headEnd/>
                <a:tailEnd/>
              </a:ln>
            </p:spPr>
            <p:txBody>
              <a:bodyPr wrap="none" anchor="ctr"/>
              <a:lstStyle/>
              <a:p>
                <a:endParaRPr lang="ar-IQ"/>
              </a:p>
            </p:txBody>
          </p:sp>
          <p:sp>
            <p:nvSpPr>
              <p:cNvPr id="34843" name="Oval 12"/>
              <p:cNvSpPr>
                <a:spLocks noChangeArrowheads="1"/>
              </p:cNvSpPr>
              <p:nvPr/>
            </p:nvSpPr>
            <p:spPr bwMode="auto">
              <a:xfrm>
                <a:off x="2016" y="2832"/>
                <a:ext cx="144" cy="144"/>
              </a:xfrm>
              <a:prstGeom prst="ellipse">
                <a:avLst/>
              </a:prstGeom>
              <a:solidFill>
                <a:schemeClr val="accent2"/>
              </a:solidFill>
              <a:ln w="9525">
                <a:solidFill>
                  <a:schemeClr val="tx1"/>
                </a:solidFill>
                <a:round/>
                <a:headEnd/>
                <a:tailEnd/>
              </a:ln>
            </p:spPr>
            <p:txBody>
              <a:bodyPr wrap="none" anchor="ctr"/>
              <a:lstStyle/>
              <a:p>
                <a:endParaRPr lang="ar-IQ"/>
              </a:p>
            </p:txBody>
          </p:sp>
          <p:sp>
            <p:nvSpPr>
              <p:cNvPr id="34844" name="Oval 13"/>
              <p:cNvSpPr>
                <a:spLocks noChangeArrowheads="1"/>
              </p:cNvSpPr>
              <p:nvPr/>
            </p:nvSpPr>
            <p:spPr bwMode="auto">
              <a:xfrm>
                <a:off x="912" y="2832"/>
                <a:ext cx="144" cy="144"/>
              </a:xfrm>
              <a:prstGeom prst="ellipse">
                <a:avLst/>
              </a:prstGeom>
              <a:solidFill>
                <a:schemeClr val="accent2"/>
              </a:solidFill>
              <a:ln w="9525">
                <a:solidFill>
                  <a:schemeClr val="tx1"/>
                </a:solidFill>
                <a:round/>
                <a:headEnd/>
                <a:tailEnd/>
              </a:ln>
            </p:spPr>
            <p:txBody>
              <a:bodyPr wrap="none" anchor="ctr"/>
              <a:lstStyle/>
              <a:p>
                <a:endParaRPr lang="ar-IQ"/>
              </a:p>
            </p:txBody>
          </p:sp>
          <p:sp>
            <p:nvSpPr>
              <p:cNvPr id="34845" name="Oval 14"/>
              <p:cNvSpPr>
                <a:spLocks noChangeArrowheads="1"/>
              </p:cNvSpPr>
              <p:nvPr/>
            </p:nvSpPr>
            <p:spPr bwMode="auto">
              <a:xfrm>
                <a:off x="1680" y="3552"/>
                <a:ext cx="144" cy="144"/>
              </a:xfrm>
              <a:prstGeom prst="ellipse">
                <a:avLst/>
              </a:prstGeom>
              <a:solidFill>
                <a:schemeClr val="accent2"/>
              </a:solidFill>
              <a:ln w="9525">
                <a:solidFill>
                  <a:schemeClr val="tx1"/>
                </a:solidFill>
                <a:round/>
                <a:headEnd/>
                <a:tailEnd/>
              </a:ln>
            </p:spPr>
            <p:txBody>
              <a:bodyPr wrap="none" anchor="ctr"/>
              <a:lstStyle/>
              <a:p>
                <a:endParaRPr lang="ar-IQ"/>
              </a:p>
            </p:txBody>
          </p:sp>
          <p:sp>
            <p:nvSpPr>
              <p:cNvPr id="34846" name="Oval 15"/>
              <p:cNvSpPr>
                <a:spLocks noChangeArrowheads="1"/>
              </p:cNvSpPr>
              <p:nvPr/>
            </p:nvSpPr>
            <p:spPr bwMode="auto">
              <a:xfrm>
                <a:off x="3408" y="3552"/>
                <a:ext cx="144" cy="144"/>
              </a:xfrm>
              <a:prstGeom prst="ellipse">
                <a:avLst/>
              </a:prstGeom>
              <a:solidFill>
                <a:schemeClr val="accent2"/>
              </a:solidFill>
              <a:ln w="9525">
                <a:solidFill>
                  <a:schemeClr val="tx1"/>
                </a:solidFill>
                <a:round/>
                <a:headEnd/>
                <a:tailEnd/>
              </a:ln>
            </p:spPr>
            <p:txBody>
              <a:bodyPr wrap="none" anchor="ctr"/>
              <a:lstStyle/>
              <a:p>
                <a:endParaRPr lang="ar-IQ"/>
              </a:p>
            </p:txBody>
          </p:sp>
          <p:sp>
            <p:nvSpPr>
              <p:cNvPr id="34847" name="Oval 16"/>
              <p:cNvSpPr>
                <a:spLocks noChangeArrowheads="1"/>
              </p:cNvSpPr>
              <p:nvPr/>
            </p:nvSpPr>
            <p:spPr bwMode="auto">
              <a:xfrm>
                <a:off x="2400" y="3552"/>
                <a:ext cx="144" cy="144"/>
              </a:xfrm>
              <a:prstGeom prst="ellipse">
                <a:avLst/>
              </a:prstGeom>
              <a:solidFill>
                <a:schemeClr val="accent2"/>
              </a:solidFill>
              <a:ln w="9525">
                <a:solidFill>
                  <a:schemeClr val="tx1"/>
                </a:solidFill>
                <a:round/>
                <a:headEnd/>
                <a:tailEnd/>
              </a:ln>
            </p:spPr>
            <p:txBody>
              <a:bodyPr wrap="none" anchor="ctr"/>
              <a:lstStyle/>
              <a:p>
                <a:endParaRPr lang="ar-IQ"/>
              </a:p>
            </p:txBody>
          </p:sp>
          <p:sp>
            <p:nvSpPr>
              <p:cNvPr id="34848" name="Oval 17"/>
              <p:cNvSpPr>
                <a:spLocks noChangeArrowheads="1"/>
              </p:cNvSpPr>
              <p:nvPr/>
            </p:nvSpPr>
            <p:spPr bwMode="auto">
              <a:xfrm>
                <a:off x="1248" y="3552"/>
                <a:ext cx="144" cy="144"/>
              </a:xfrm>
              <a:prstGeom prst="ellipse">
                <a:avLst/>
              </a:prstGeom>
              <a:solidFill>
                <a:schemeClr val="accent2"/>
              </a:solidFill>
              <a:ln w="9525">
                <a:solidFill>
                  <a:schemeClr val="tx1"/>
                </a:solidFill>
                <a:round/>
                <a:headEnd/>
                <a:tailEnd/>
              </a:ln>
            </p:spPr>
            <p:txBody>
              <a:bodyPr wrap="none" anchor="ctr"/>
              <a:lstStyle/>
              <a:p>
                <a:endParaRPr lang="ar-IQ"/>
              </a:p>
            </p:txBody>
          </p:sp>
          <p:sp>
            <p:nvSpPr>
              <p:cNvPr id="34849" name="Oval 18"/>
              <p:cNvSpPr>
                <a:spLocks noChangeArrowheads="1"/>
              </p:cNvSpPr>
              <p:nvPr/>
            </p:nvSpPr>
            <p:spPr bwMode="auto">
              <a:xfrm>
                <a:off x="576" y="3552"/>
                <a:ext cx="144" cy="144"/>
              </a:xfrm>
              <a:prstGeom prst="ellipse">
                <a:avLst/>
              </a:prstGeom>
              <a:solidFill>
                <a:schemeClr val="accent2"/>
              </a:solidFill>
              <a:ln w="9525">
                <a:solidFill>
                  <a:schemeClr val="tx1"/>
                </a:solidFill>
                <a:round/>
                <a:headEnd/>
                <a:tailEnd/>
              </a:ln>
            </p:spPr>
            <p:txBody>
              <a:bodyPr wrap="none" anchor="ctr"/>
              <a:lstStyle/>
              <a:p>
                <a:endParaRPr lang="ar-IQ"/>
              </a:p>
            </p:txBody>
          </p:sp>
          <p:sp>
            <p:nvSpPr>
              <p:cNvPr id="34850" name="Line 19"/>
              <p:cNvSpPr>
                <a:spLocks noChangeShapeType="1"/>
              </p:cNvSpPr>
              <p:nvPr/>
            </p:nvSpPr>
            <p:spPr bwMode="auto">
              <a:xfrm flipH="1">
                <a:off x="1580" y="1728"/>
                <a:ext cx="1204" cy="518"/>
              </a:xfrm>
              <a:prstGeom prst="line">
                <a:avLst/>
              </a:prstGeom>
              <a:noFill/>
              <a:ln w="9525">
                <a:solidFill>
                  <a:schemeClr val="tx1"/>
                </a:solidFill>
                <a:round/>
                <a:headEnd/>
                <a:tailEnd type="triangle" w="med" len="med"/>
              </a:ln>
            </p:spPr>
            <p:txBody>
              <a:bodyPr wrap="none"/>
              <a:lstStyle/>
              <a:p>
                <a:endParaRPr lang="ar-IQ"/>
              </a:p>
            </p:txBody>
          </p:sp>
          <p:sp>
            <p:nvSpPr>
              <p:cNvPr id="34851" name="Line 20"/>
              <p:cNvSpPr>
                <a:spLocks noChangeShapeType="1"/>
              </p:cNvSpPr>
              <p:nvPr/>
            </p:nvSpPr>
            <p:spPr bwMode="auto">
              <a:xfrm>
                <a:off x="2905" y="1744"/>
                <a:ext cx="1267" cy="502"/>
              </a:xfrm>
              <a:prstGeom prst="line">
                <a:avLst/>
              </a:prstGeom>
              <a:noFill/>
              <a:ln w="9525">
                <a:solidFill>
                  <a:schemeClr val="tx1"/>
                </a:solidFill>
                <a:round/>
                <a:headEnd/>
                <a:tailEnd type="triangle" w="med" len="med"/>
              </a:ln>
            </p:spPr>
            <p:txBody>
              <a:bodyPr wrap="none"/>
              <a:lstStyle/>
              <a:p>
                <a:endParaRPr lang="ar-IQ"/>
              </a:p>
            </p:txBody>
          </p:sp>
          <p:sp>
            <p:nvSpPr>
              <p:cNvPr id="34852" name="Line 21"/>
              <p:cNvSpPr>
                <a:spLocks noChangeShapeType="1"/>
              </p:cNvSpPr>
              <p:nvPr/>
            </p:nvSpPr>
            <p:spPr bwMode="auto">
              <a:xfrm flipH="1">
                <a:off x="1037" y="2329"/>
                <a:ext cx="428" cy="526"/>
              </a:xfrm>
              <a:prstGeom prst="line">
                <a:avLst/>
              </a:prstGeom>
              <a:noFill/>
              <a:ln w="9525">
                <a:solidFill>
                  <a:schemeClr val="tx1"/>
                </a:solidFill>
                <a:round/>
                <a:headEnd/>
                <a:tailEnd type="triangle" w="med" len="med"/>
              </a:ln>
            </p:spPr>
            <p:txBody>
              <a:bodyPr wrap="none"/>
              <a:lstStyle/>
              <a:p>
                <a:endParaRPr lang="ar-IQ"/>
              </a:p>
            </p:txBody>
          </p:sp>
          <p:sp>
            <p:nvSpPr>
              <p:cNvPr id="34853" name="Line 22"/>
              <p:cNvSpPr>
                <a:spLocks noChangeShapeType="1"/>
              </p:cNvSpPr>
              <p:nvPr/>
            </p:nvSpPr>
            <p:spPr bwMode="auto">
              <a:xfrm>
                <a:off x="1580" y="2329"/>
                <a:ext cx="452" cy="518"/>
              </a:xfrm>
              <a:prstGeom prst="line">
                <a:avLst/>
              </a:prstGeom>
              <a:noFill/>
              <a:ln w="9525">
                <a:solidFill>
                  <a:schemeClr val="tx1"/>
                </a:solidFill>
                <a:round/>
                <a:headEnd/>
                <a:tailEnd type="triangle" w="med" len="med"/>
              </a:ln>
            </p:spPr>
            <p:txBody>
              <a:bodyPr wrap="none"/>
              <a:lstStyle/>
              <a:p>
                <a:endParaRPr lang="ar-IQ"/>
              </a:p>
            </p:txBody>
          </p:sp>
          <p:sp>
            <p:nvSpPr>
              <p:cNvPr id="34854" name="Line 23"/>
              <p:cNvSpPr>
                <a:spLocks noChangeShapeType="1"/>
              </p:cNvSpPr>
              <p:nvPr/>
            </p:nvSpPr>
            <p:spPr bwMode="auto">
              <a:xfrm>
                <a:off x="4295" y="2337"/>
                <a:ext cx="486" cy="502"/>
              </a:xfrm>
              <a:prstGeom prst="line">
                <a:avLst/>
              </a:prstGeom>
              <a:noFill/>
              <a:ln w="9525">
                <a:solidFill>
                  <a:schemeClr val="tx1"/>
                </a:solidFill>
                <a:round/>
                <a:headEnd/>
                <a:tailEnd type="triangle" w="med" len="med"/>
              </a:ln>
            </p:spPr>
            <p:txBody>
              <a:bodyPr wrap="none"/>
              <a:lstStyle/>
              <a:p>
                <a:endParaRPr lang="ar-IQ"/>
              </a:p>
            </p:txBody>
          </p:sp>
          <p:sp>
            <p:nvSpPr>
              <p:cNvPr id="34855" name="Line 24"/>
              <p:cNvSpPr>
                <a:spLocks noChangeShapeType="1"/>
              </p:cNvSpPr>
              <p:nvPr/>
            </p:nvSpPr>
            <p:spPr bwMode="auto">
              <a:xfrm flipH="1">
                <a:off x="3818" y="2345"/>
                <a:ext cx="403" cy="502"/>
              </a:xfrm>
              <a:prstGeom prst="line">
                <a:avLst/>
              </a:prstGeom>
              <a:noFill/>
              <a:ln w="9525">
                <a:solidFill>
                  <a:schemeClr val="tx1"/>
                </a:solidFill>
                <a:round/>
                <a:headEnd/>
                <a:tailEnd type="triangle" w="med" len="med"/>
              </a:ln>
            </p:spPr>
            <p:txBody>
              <a:bodyPr wrap="none"/>
              <a:lstStyle/>
              <a:p>
                <a:endParaRPr lang="ar-IQ"/>
              </a:p>
            </p:txBody>
          </p:sp>
          <p:sp>
            <p:nvSpPr>
              <p:cNvPr id="34856" name="Line 25"/>
              <p:cNvSpPr>
                <a:spLocks noChangeShapeType="1"/>
              </p:cNvSpPr>
              <p:nvPr/>
            </p:nvSpPr>
            <p:spPr bwMode="auto">
              <a:xfrm flipH="1">
                <a:off x="667" y="2962"/>
                <a:ext cx="279" cy="593"/>
              </a:xfrm>
              <a:prstGeom prst="line">
                <a:avLst/>
              </a:prstGeom>
              <a:noFill/>
              <a:ln w="9525">
                <a:solidFill>
                  <a:schemeClr val="tx1"/>
                </a:solidFill>
                <a:round/>
                <a:headEnd/>
                <a:tailEnd type="triangle" w="med" len="med"/>
              </a:ln>
            </p:spPr>
            <p:txBody>
              <a:bodyPr wrap="none"/>
              <a:lstStyle/>
              <a:p>
                <a:endParaRPr lang="ar-IQ"/>
              </a:p>
            </p:txBody>
          </p:sp>
          <p:sp>
            <p:nvSpPr>
              <p:cNvPr id="34857" name="Line 26"/>
              <p:cNvSpPr>
                <a:spLocks noChangeShapeType="1"/>
              </p:cNvSpPr>
              <p:nvPr/>
            </p:nvSpPr>
            <p:spPr bwMode="auto">
              <a:xfrm>
                <a:off x="1012" y="2971"/>
                <a:ext cx="280" cy="584"/>
              </a:xfrm>
              <a:prstGeom prst="line">
                <a:avLst/>
              </a:prstGeom>
              <a:noFill/>
              <a:ln w="9525">
                <a:solidFill>
                  <a:schemeClr val="tx1"/>
                </a:solidFill>
                <a:round/>
                <a:headEnd/>
                <a:tailEnd type="triangle" w="med" len="med"/>
              </a:ln>
            </p:spPr>
            <p:txBody>
              <a:bodyPr wrap="none"/>
              <a:lstStyle/>
              <a:p>
                <a:endParaRPr lang="ar-IQ"/>
              </a:p>
            </p:txBody>
          </p:sp>
          <p:sp>
            <p:nvSpPr>
              <p:cNvPr id="34858" name="Line 27"/>
              <p:cNvSpPr>
                <a:spLocks noChangeShapeType="1"/>
              </p:cNvSpPr>
              <p:nvPr/>
            </p:nvSpPr>
            <p:spPr bwMode="auto">
              <a:xfrm flipH="1">
                <a:off x="1761" y="2971"/>
                <a:ext cx="288" cy="592"/>
              </a:xfrm>
              <a:prstGeom prst="line">
                <a:avLst/>
              </a:prstGeom>
              <a:noFill/>
              <a:ln w="9525">
                <a:solidFill>
                  <a:schemeClr val="tx1"/>
                </a:solidFill>
                <a:round/>
                <a:headEnd/>
                <a:tailEnd type="triangle" w="med" len="med"/>
              </a:ln>
            </p:spPr>
            <p:txBody>
              <a:bodyPr wrap="none"/>
              <a:lstStyle/>
              <a:p>
                <a:endParaRPr lang="ar-IQ"/>
              </a:p>
            </p:txBody>
          </p:sp>
          <p:sp>
            <p:nvSpPr>
              <p:cNvPr id="34859" name="Line 28"/>
              <p:cNvSpPr>
                <a:spLocks noChangeShapeType="1"/>
              </p:cNvSpPr>
              <p:nvPr/>
            </p:nvSpPr>
            <p:spPr bwMode="auto">
              <a:xfrm>
                <a:off x="2115" y="2971"/>
                <a:ext cx="321" cy="592"/>
              </a:xfrm>
              <a:prstGeom prst="line">
                <a:avLst/>
              </a:prstGeom>
              <a:noFill/>
              <a:ln w="9525">
                <a:solidFill>
                  <a:schemeClr val="tx1"/>
                </a:solidFill>
                <a:round/>
                <a:headEnd/>
                <a:tailEnd type="triangle" w="med" len="med"/>
              </a:ln>
            </p:spPr>
            <p:txBody>
              <a:bodyPr wrap="none"/>
              <a:lstStyle/>
              <a:p>
                <a:endParaRPr lang="ar-IQ"/>
              </a:p>
            </p:txBody>
          </p:sp>
          <p:sp>
            <p:nvSpPr>
              <p:cNvPr id="34860" name="Oval 29"/>
              <p:cNvSpPr>
                <a:spLocks noChangeArrowheads="1"/>
              </p:cNvSpPr>
              <p:nvPr/>
            </p:nvSpPr>
            <p:spPr bwMode="auto">
              <a:xfrm>
                <a:off x="2784" y="1632"/>
                <a:ext cx="144" cy="144"/>
              </a:xfrm>
              <a:prstGeom prst="ellipse">
                <a:avLst/>
              </a:prstGeom>
              <a:solidFill>
                <a:srgbClr val="FF3300"/>
              </a:solidFill>
              <a:ln w="9525">
                <a:solidFill>
                  <a:schemeClr val="tx1"/>
                </a:solidFill>
                <a:round/>
                <a:headEnd/>
                <a:tailEnd/>
              </a:ln>
            </p:spPr>
            <p:txBody>
              <a:bodyPr wrap="none" anchor="ctr"/>
              <a:lstStyle/>
              <a:p>
                <a:endParaRPr lang="ar-IQ"/>
              </a:p>
            </p:txBody>
          </p:sp>
          <p:grpSp>
            <p:nvGrpSpPr>
              <p:cNvPr id="4" name="Group 30"/>
              <p:cNvGrpSpPr>
                <a:grpSpLocks/>
              </p:cNvGrpSpPr>
              <p:nvPr/>
            </p:nvGrpSpPr>
            <p:grpSpPr bwMode="auto">
              <a:xfrm>
                <a:off x="3984" y="3552"/>
                <a:ext cx="144" cy="144"/>
                <a:chOff x="4176" y="3552"/>
                <a:chExt cx="144" cy="144"/>
              </a:xfrm>
            </p:grpSpPr>
            <p:sp>
              <p:nvSpPr>
                <p:cNvPr id="34868" name="Oval 31"/>
                <p:cNvSpPr>
                  <a:spLocks noChangeArrowheads="1"/>
                </p:cNvSpPr>
                <p:nvPr/>
              </p:nvSpPr>
              <p:spPr bwMode="auto">
                <a:xfrm>
                  <a:off x="4176" y="3552"/>
                  <a:ext cx="144" cy="144"/>
                </a:xfrm>
                <a:prstGeom prst="ellipse">
                  <a:avLst/>
                </a:prstGeom>
                <a:solidFill>
                  <a:schemeClr val="accent2"/>
                </a:solidFill>
                <a:ln w="9525">
                  <a:solidFill>
                    <a:schemeClr val="tx1"/>
                  </a:solidFill>
                  <a:round/>
                  <a:headEnd/>
                  <a:tailEnd/>
                </a:ln>
              </p:spPr>
              <p:txBody>
                <a:bodyPr wrap="none" anchor="ctr"/>
                <a:lstStyle/>
                <a:p>
                  <a:endParaRPr lang="ar-IQ"/>
                </a:p>
              </p:txBody>
            </p:sp>
            <p:sp>
              <p:nvSpPr>
                <p:cNvPr id="34869" name="Oval 32"/>
                <p:cNvSpPr>
                  <a:spLocks noChangeArrowheads="1"/>
                </p:cNvSpPr>
                <p:nvPr/>
              </p:nvSpPr>
              <p:spPr bwMode="auto">
                <a:xfrm>
                  <a:off x="4176" y="3552"/>
                  <a:ext cx="144" cy="144"/>
                </a:xfrm>
                <a:prstGeom prst="ellipse">
                  <a:avLst/>
                </a:prstGeom>
                <a:solidFill>
                  <a:srgbClr val="33CC33"/>
                </a:solidFill>
                <a:ln w="9525">
                  <a:solidFill>
                    <a:schemeClr val="tx1"/>
                  </a:solidFill>
                  <a:round/>
                  <a:headEnd/>
                  <a:tailEnd/>
                </a:ln>
              </p:spPr>
              <p:txBody>
                <a:bodyPr wrap="none" anchor="ctr"/>
                <a:lstStyle/>
                <a:p>
                  <a:endParaRPr lang="ar-IQ"/>
                </a:p>
              </p:txBody>
            </p:sp>
          </p:grpSp>
          <p:sp>
            <p:nvSpPr>
              <p:cNvPr id="34862" name="Oval 33"/>
              <p:cNvSpPr>
                <a:spLocks noChangeArrowheads="1"/>
              </p:cNvSpPr>
              <p:nvPr/>
            </p:nvSpPr>
            <p:spPr bwMode="auto">
              <a:xfrm>
                <a:off x="4512" y="3552"/>
                <a:ext cx="144" cy="144"/>
              </a:xfrm>
              <a:prstGeom prst="ellipse">
                <a:avLst/>
              </a:prstGeom>
              <a:solidFill>
                <a:schemeClr val="accent2"/>
              </a:solidFill>
              <a:ln w="9525">
                <a:solidFill>
                  <a:schemeClr val="tx1"/>
                </a:solidFill>
                <a:round/>
                <a:headEnd/>
                <a:tailEnd/>
              </a:ln>
            </p:spPr>
            <p:txBody>
              <a:bodyPr wrap="none" anchor="ctr"/>
              <a:lstStyle/>
              <a:p>
                <a:endParaRPr lang="ar-IQ"/>
              </a:p>
            </p:txBody>
          </p:sp>
          <p:sp>
            <p:nvSpPr>
              <p:cNvPr id="34863" name="Oval 34"/>
              <p:cNvSpPr>
                <a:spLocks noChangeArrowheads="1"/>
              </p:cNvSpPr>
              <p:nvPr/>
            </p:nvSpPr>
            <p:spPr bwMode="auto">
              <a:xfrm>
                <a:off x="5088" y="3552"/>
                <a:ext cx="144" cy="144"/>
              </a:xfrm>
              <a:prstGeom prst="ellipse">
                <a:avLst/>
              </a:prstGeom>
              <a:solidFill>
                <a:schemeClr val="accent2"/>
              </a:solidFill>
              <a:ln w="9525">
                <a:solidFill>
                  <a:schemeClr val="tx1"/>
                </a:solidFill>
                <a:round/>
                <a:headEnd/>
                <a:tailEnd/>
              </a:ln>
            </p:spPr>
            <p:txBody>
              <a:bodyPr wrap="none" anchor="ctr"/>
              <a:lstStyle/>
              <a:p>
                <a:endParaRPr lang="ar-IQ"/>
              </a:p>
            </p:txBody>
          </p:sp>
          <p:sp>
            <p:nvSpPr>
              <p:cNvPr id="34864" name="Line 35"/>
              <p:cNvSpPr>
                <a:spLocks noChangeShapeType="1"/>
              </p:cNvSpPr>
              <p:nvPr/>
            </p:nvSpPr>
            <p:spPr bwMode="auto">
              <a:xfrm flipH="1">
                <a:off x="3497" y="2962"/>
                <a:ext cx="222" cy="601"/>
              </a:xfrm>
              <a:prstGeom prst="line">
                <a:avLst/>
              </a:prstGeom>
              <a:noFill/>
              <a:ln w="9525">
                <a:solidFill>
                  <a:schemeClr val="tx1"/>
                </a:solidFill>
                <a:round/>
                <a:headEnd/>
                <a:tailEnd type="triangle" w="med" len="med"/>
              </a:ln>
            </p:spPr>
            <p:txBody>
              <a:bodyPr wrap="none"/>
              <a:lstStyle/>
              <a:p>
                <a:endParaRPr lang="ar-IQ"/>
              </a:p>
            </p:txBody>
          </p:sp>
          <p:sp>
            <p:nvSpPr>
              <p:cNvPr id="34865" name="Line 36"/>
              <p:cNvSpPr>
                <a:spLocks noChangeShapeType="1"/>
              </p:cNvSpPr>
              <p:nvPr/>
            </p:nvSpPr>
            <p:spPr bwMode="auto">
              <a:xfrm>
                <a:off x="3818" y="2954"/>
                <a:ext cx="222" cy="601"/>
              </a:xfrm>
              <a:prstGeom prst="line">
                <a:avLst/>
              </a:prstGeom>
              <a:noFill/>
              <a:ln w="9525">
                <a:solidFill>
                  <a:schemeClr val="tx1"/>
                </a:solidFill>
                <a:round/>
                <a:headEnd/>
                <a:tailEnd type="triangle" w="med" len="med"/>
              </a:ln>
            </p:spPr>
            <p:txBody>
              <a:bodyPr wrap="none"/>
              <a:lstStyle/>
              <a:p>
                <a:endParaRPr lang="ar-IQ"/>
              </a:p>
            </p:txBody>
          </p:sp>
          <p:sp>
            <p:nvSpPr>
              <p:cNvPr id="34866" name="Line 37"/>
              <p:cNvSpPr>
                <a:spLocks noChangeShapeType="1"/>
              </p:cNvSpPr>
              <p:nvPr/>
            </p:nvSpPr>
            <p:spPr bwMode="auto">
              <a:xfrm flipH="1">
                <a:off x="4583" y="2971"/>
                <a:ext cx="206" cy="584"/>
              </a:xfrm>
              <a:prstGeom prst="line">
                <a:avLst/>
              </a:prstGeom>
              <a:noFill/>
              <a:ln w="9525">
                <a:solidFill>
                  <a:schemeClr val="tx1"/>
                </a:solidFill>
                <a:round/>
                <a:headEnd/>
                <a:tailEnd type="triangle" w="med" len="med"/>
              </a:ln>
            </p:spPr>
            <p:txBody>
              <a:bodyPr wrap="none"/>
              <a:lstStyle/>
              <a:p>
                <a:endParaRPr lang="ar-IQ"/>
              </a:p>
            </p:txBody>
          </p:sp>
          <p:sp>
            <p:nvSpPr>
              <p:cNvPr id="34867" name="Line 38"/>
              <p:cNvSpPr>
                <a:spLocks noChangeShapeType="1"/>
              </p:cNvSpPr>
              <p:nvPr/>
            </p:nvSpPr>
            <p:spPr bwMode="auto">
              <a:xfrm>
                <a:off x="4880" y="2962"/>
                <a:ext cx="246" cy="601"/>
              </a:xfrm>
              <a:prstGeom prst="line">
                <a:avLst/>
              </a:prstGeom>
              <a:noFill/>
              <a:ln w="9525">
                <a:solidFill>
                  <a:schemeClr val="tx1"/>
                </a:solidFill>
                <a:round/>
                <a:headEnd/>
                <a:tailEnd type="triangle" w="med" len="med"/>
              </a:ln>
            </p:spPr>
            <p:txBody>
              <a:bodyPr wrap="none"/>
              <a:lstStyle/>
              <a:p>
                <a:endParaRPr lang="ar-IQ"/>
              </a:p>
            </p:txBody>
          </p:sp>
        </p:grpSp>
        <p:sp>
          <p:nvSpPr>
            <p:cNvPr id="34834" name="Text Box 39"/>
            <p:cNvSpPr txBox="1">
              <a:spLocks noChangeArrowheads="1"/>
            </p:cNvSpPr>
            <p:nvPr/>
          </p:nvSpPr>
          <p:spPr bwMode="auto">
            <a:xfrm>
              <a:off x="1248" y="2064"/>
              <a:ext cx="221" cy="288"/>
            </a:xfrm>
            <a:prstGeom prst="rect">
              <a:avLst/>
            </a:prstGeom>
            <a:noFill/>
            <a:ln w="9525">
              <a:noFill/>
              <a:miter lim="800000"/>
              <a:headEnd/>
              <a:tailEnd/>
            </a:ln>
          </p:spPr>
          <p:txBody>
            <a:bodyPr wrap="none">
              <a:spAutoFit/>
            </a:bodyPr>
            <a:lstStyle/>
            <a:p>
              <a:r>
                <a:rPr lang="en-US" sz="2400">
                  <a:latin typeface="Tahoma" pitchFamily="34" charset="0"/>
                </a:rPr>
                <a:t>2</a:t>
              </a:r>
            </a:p>
          </p:txBody>
        </p:sp>
        <p:sp>
          <p:nvSpPr>
            <p:cNvPr id="34835" name="Text Box 40"/>
            <p:cNvSpPr txBox="1">
              <a:spLocks noChangeArrowheads="1"/>
            </p:cNvSpPr>
            <p:nvPr/>
          </p:nvSpPr>
          <p:spPr bwMode="auto">
            <a:xfrm>
              <a:off x="4320" y="2064"/>
              <a:ext cx="221" cy="288"/>
            </a:xfrm>
            <a:prstGeom prst="rect">
              <a:avLst/>
            </a:prstGeom>
            <a:noFill/>
            <a:ln w="9525">
              <a:noFill/>
              <a:miter lim="800000"/>
              <a:headEnd/>
              <a:tailEnd/>
            </a:ln>
          </p:spPr>
          <p:txBody>
            <a:bodyPr wrap="none">
              <a:spAutoFit/>
            </a:bodyPr>
            <a:lstStyle/>
            <a:p>
              <a:r>
                <a:rPr lang="en-US" sz="2400">
                  <a:latin typeface="Tahoma" pitchFamily="34" charset="0"/>
                </a:rPr>
                <a:t>3</a:t>
              </a:r>
            </a:p>
          </p:txBody>
        </p:sp>
        <p:sp>
          <p:nvSpPr>
            <p:cNvPr id="34836" name="Text Box 41"/>
            <p:cNvSpPr txBox="1">
              <a:spLocks noChangeArrowheads="1"/>
            </p:cNvSpPr>
            <p:nvPr/>
          </p:nvSpPr>
          <p:spPr bwMode="auto">
            <a:xfrm>
              <a:off x="720" y="2640"/>
              <a:ext cx="221" cy="288"/>
            </a:xfrm>
            <a:prstGeom prst="rect">
              <a:avLst/>
            </a:prstGeom>
            <a:noFill/>
            <a:ln w="9525">
              <a:noFill/>
              <a:miter lim="800000"/>
              <a:headEnd/>
              <a:tailEnd/>
            </a:ln>
          </p:spPr>
          <p:txBody>
            <a:bodyPr wrap="none">
              <a:spAutoFit/>
            </a:bodyPr>
            <a:lstStyle/>
            <a:p>
              <a:r>
                <a:rPr lang="en-US" sz="2400">
                  <a:latin typeface="Tahoma" pitchFamily="34" charset="0"/>
                </a:rPr>
                <a:t>4</a:t>
              </a:r>
            </a:p>
          </p:txBody>
        </p:sp>
        <p:sp>
          <p:nvSpPr>
            <p:cNvPr id="34837" name="Text Box 42"/>
            <p:cNvSpPr txBox="1">
              <a:spLocks noChangeArrowheads="1"/>
            </p:cNvSpPr>
            <p:nvPr/>
          </p:nvSpPr>
          <p:spPr bwMode="auto">
            <a:xfrm>
              <a:off x="2112" y="2640"/>
              <a:ext cx="221" cy="288"/>
            </a:xfrm>
            <a:prstGeom prst="rect">
              <a:avLst/>
            </a:prstGeom>
            <a:noFill/>
            <a:ln w="9525">
              <a:noFill/>
              <a:miter lim="800000"/>
              <a:headEnd/>
              <a:tailEnd/>
            </a:ln>
          </p:spPr>
          <p:txBody>
            <a:bodyPr wrap="none">
              <a:spAutoFit/>
            </a:bodyPr>
            <a:lstStyle/>
            <a:p>
              <a:r>
                <a:rPr lang="en-US" sz="2400">
                  <a:latin typeface="Tahoma" pitchFamily="34" charset="0"/>
                </a:rPr>
                <a:t>5</a:t>
              </a:r>
            </a:p>
          </p:txBody>
        </p:sp>
      </p:grpSp>
      <p:grpSp>
        <p:nvGrpSpPr>
          <p:cNvPr id="5" name="Group 43"/>
          <p:cNvGrpSpPr>
            <a:grpSpLocks/>
          </p:cNvGrpSpPr>
          <p:nvPr/>
        </p:nvGrpSpPr>
        <p:grpSpPr bwMode="auto">
          <a:xfrm>
            <a:off x="914400" y="3581400"/>
            <a:ext cx="5108575" cy="914400"/>
            <a:chOff x="576" y="2256"/>
            <a:chExt cx="3218" cy="576"/>
          </a:xfrm>
        </p:grpSpPr>
        <p:sp>
          <p:nvSpPr>
            <p:cNvPr id="34831" name="AutoShape 44"/>
            <p:cNvSpPr>
              <a:spLocks noChangeArrowheads="1"/>
            </p:cNvSpPr>
            <p:nvPr/>
          </p:nvSpPr>
          <p:spPr bwMode="auto">
            <a:xfrm>
              <a:off x="576" y="2736"/>
              <a:ext cx="144" cy="96"/>
            </a:xfrm>
            <a:prstGeom prst="chevron">
              <a:avLst>
                <a:gd name="adj" fmla="val 37500"/>
              </a:avLst>
            </a:prstGeom>
            <a:solidFill>
              <a:srgbClr val="3366FF"/>
            </a:solidFill>
            <a:ln w="9525">
              <a:solidFill>
                <a:schemeClr val="tx1"/>
              </a:solidFill>
              <a:miter lim="800000"/>
              <a:headEnd/>
              <a:tailEnd/>
            </a:ln>
          </p:spPr>
          <p:txBody>
            <a:bodyPr wrap="none" anchor="ctr"/>
            <a:lstStyle/>
            <a:p>
              <a:endParaRPr lang="ar-IQ"/>
            </a:p>
          </p:txBody>
        </p:sp>
        <p:sp>
          <p:nvSpPr>
            <p:cNvPr id="34832" name="Text Box 45"/>
            <p:cNvSpPr txBox="1">
              <a:spLocks noChangeArrowheads="1"/>
            </p:cNvSpPr>
            <p:nvPr/>
          </p:nvSpPr>
          <p:spPr bwMode="auto">
            <a:xfrm>
              <a:off x="2064" y="2256"/>
              <a:ext cx="1730" cy="288"/>
            </a:xfrm>
            <a:prstGeom prst="rect">
              <a:avLst/>
            </a:prstGeom>
            <a:noFill/>
            <a:ln w="9525">
              <a:noFill/>
              <a:miter lim="800000"/>
              <a:headEnd/>
              <a:tailEnd/>
            </a:ln>
          </p:spPr>
          <p:txBody>
            <a:bodyPr wrap="none">
              <a:spAutoFit/>
            </a:bodyPr>
            <a:lstStyle/>
            <a:p>
              <a:r>
                <a:rPr lang="en-US" sz="2400">
                  <a:latin typeface="Tahoma" pitchFamily="34" charset="0"/>
                </a:rPr>
                <a:t>FRINGE = (4, 5, 3)</a:t>
              </a:r>
            </a:p>
          </p:txBody>
        </p:sp>
      </p:grpSp>
      <p:sp>
        <p:nvSpPr>
          <p:cNvPr id="34823" name="Oval 46"/>
          <p:cNvSpPr>
            <a:spLocks noChangeArrowheads="1"/>
          </p:cNvSpPr>
          <p:nvPr/>
        </p:nvSpPr>
        <p:spPr bwMode="auto">
          <a:xfrm>
            <a:off x="6629400" y="3505200"/>
            <a:ext cx="228600" cy="228600"/>
          </a:xfrm>
          <a:prstGeom prst="ellipse">
            <a:avLst/>
          </a:prstGeom>
          <a:solidFill>
            <a:schemeClr val="accent1"/>
          </a:solidFill>
          <a:ln w="9525">
            <a:solidFill>
              <a:schemeClr val="tx1"/>
            </a:solidFill>
            <a:round/>
            <a:headEnd/>
            <a:tailEnd/>
          </a:ln>
        </p:spPr>
        <p:txBody>
          <a:bodyPr wrap="none" anchor="ctr"/>
          <a:lstStyle/>
          <a:p>
            <a:endParaRPr lang="ar-IQ"/>
          </a:p>
        </p:txBody>
      </p:sp>
      <p:sp>
        <p:nvSpPr>
          <p:cNvPr id="34824" name="Oval 47"/>
          <p:cNvSpPr>
            <a:spLocks noChangeArrowheads="1"/>
          </p:cNvSpPr>
          <p:nvPr/>
        </p:nvSpPr>
        <p:spPr bwMode="auto">
          <a:xfrm>
            <a:off x="2286000" y="3505200"/>
            <a:ext cx="228600" cy="228600"/>
          </a:xfrm>
          <a:prstGeom prst="ellipse">
            <a:avLst/>
          </a:prstGeom>
          <a:solidFill>
            <a:schemeClr val="accent1"/>
          </a:solidFill>
          <a:ln w="9525">
            <a:solidFill>
              <a:schemeClr val="tx1"/>
            </a:solidFill>
            <a:round/>
            <a:headEnd/>
            <a:tailEnd/>
          </a:ln>
        </p:spPr>
        <p:txBody>
          <a:bodyPr wrap="none" anchor="ctr"/>
          <a:lstStyle/>
          <a:p>
            <a:endParaRPr lang="ar-IQ"/>
          </a:p>
        </p:txBody>
      </p:sp>
      <p:sp>
        <p:nvSpPr>
          <p:cNvPr id="34825" name="Oval 48"/>
          <p:cNvSpPr>
            <a:spLocks noChangeArrowheads="1"/>
          </p:cNvSpPr>
          <p:nvPr/>
        </p:nvSpPr>
        <p:spPr bwMode="auto">
          <a:xfrm>
            <a:off x="4419600" y="2590800"/>
            <a:ext cx="228600" cy="228600"/>
          </a:xfrm>
          <a:prstGeom prst="ellipse">
            <a:avLst/>
          </a:prstGeom>
          <a:solidFill>
            <a:schemeClr val="tx2"/>
          </a:solidFill>
          <a:ln w="9525">
            <a:solidFill>
              <a:schemeClr val="tx1"/>
            </a:solidFill>
            <a:round/>
            <a:headEnd/>
            <a:tailEnd/>
          </a:ln>
        </p:spPr>
        <p:txBody>
          <a:bodyPr wrap="none" anchor="ctr"/>
          <a:lstStyle/>
          <a:p>
            <a:endParaRPr lang="ar-IQ"/>
          </a:p>
        </p:txBody>
      </p:sp>
      <p:sp>
        <p:nvSpPr>
          <p:cNvPr id="34826" name="Line 49"/>
          <p:cNvSpPr>
            <a:spLocks noChangeShapeType="1"/>
          </p:cNvSpPr>
          <p:nvPr/>
        </p:nvSpPr>
        <p:spPr bwMode="auto">
          <a:xfrm flipH="1">
            <a:off x="5551488" y="4702175"/>
            <a:ext cx="352425" cy="954088"/>
          </a:xfrm>
          <a:prstGeom prst="line">
            <a:avLst/>
          </a:prstGeom>
          <a:noFill/>
          <a:ln w="9525">
            <a:solidFill>
              <a:schemeClr val="tx1"/>
            </a:solidFill>
            <a:round/>
            <a:headEnd/>
            <a:tailEnd type="triangle" w="med" len="med"/>
          </a:ln>
        </p:spPr>
        <p:txBody>
          <a:bodyPr wrap="none"/>
          <a:lstStyle/>
          <a:p>
            <a:endParaRPr lang="ar-IQ"/>
          </a:p>
        </p:txBody>
      </p:sp>
      <p:sp>
        <p:nvSpPr>
          <p:cNvPr id="34827" name="Line 50"/>
          <p:cNvSpPr>
            <a:spLocks noChangeShapeType="1"/>
          </p:cNvSpPr>
          <p:nvPr/>
        </p:nvSpPr>
        <p:spPr bwMode="auto">
          <a:xfrm>
            <a:off x="6061075" y="4689475"/>
            <a:ext cx="352425" cy="954088"/>
          </a:xfrm>
          <a:prstGeom prst="line">
            <a:avLst/>
          </a:prstGeom>
          <a:noFill/>
          <a:ln w="9525">
            <a:solidFill>
              <a:schemeClr val="tx1"/>
            </a:solidFill>
            <a:round/>
            <a:headEnd/>
            <a:tailEnd type="triangle" w="med" len="med"/>
          </a:ln>
        </p:spPr>
        <p:txBody>
          <a:bodyPr wrap="none"/>
          <a:lstStyle/>
          <a:p>
            <a:endParaRPr lang="ar-IQ"/>
          </a:p>
        </p:txBody>
      </p:sp>
      <p:sp>
        <p:nvSpPr>
          <p:cNvPr id="34828" name="Oval 51"/>
          <p:cNvSpPr>
            <a:spLocks noChangeArrowheads="1"/>
          </p:cNvSpPr>
          <p:nvPr/>
        </p:nvSpPr>
        <p:spPr bwMode="auto">
          <a:xfrm>
            <a:off x="3200400" y="4495800"/>
            <a:ext cx="228600" cy="228600"/>
          </a:xfrm>
          <a:prstGeom prst="ellipse">
            <a:avLst/>
          </a:prstGeom>
          <a:solidFill>
            <a:schemeClr val="accent1"/>
          </a:solidFill>
          <a:ln w="9525">
            <a:solidFill>
              <a:schemeClr val="tx1"/>
            </a:solidFill>
            <a:round/>
            <a:headEnd/>
            <a:tailEnd/>
          </a:ln>
        </p:spPr>
        <p:txBody>
          <a:bodyPr wrap="none" anchor="ctr"/>
          <a:lstStyle/>
          <a:p>
            <a:endParaRPr lang="ar-IQ"/>
          </a:p>
        </p:txBody>
      </p:sp>
      <p:sp>
        <p:nvSpPr>
          <p:cNvPr id="34829" name="Oval 52"/>
          <p:cNvSpPr>
            <a:spLocks noChangeArrowheads="1"/>
          </p:cNvSpPr>
          <p:nvPr/>
        </p:nvSpPr>
        <p:spPr bwMode="auto">
          <a:xfrm>
            <a:off x="1447800" y="4495800"/>
            <a:ext cx="228600" cy="228600"/>
          </a:xfrm>
          <a:prstGeom prst="ellipse">
            <a:avLst/>
          </a:prstGeom>
          <a:solidFill>
            <a:schemeClr val="accent1"/>
          </a:solidFill>
          <a:ln w="9525">
            <a:solidFill>
              <a:schemeClr val="tx1"/>
            </a:solidFill>
            <a:round/>
            <a:headEnd/>
            <a:tailEnd/>
          </a:ln>
        </p:spPr>
        <p:txBody>
          <a:bodyPr wrap="none" anchor="ctr"/>
          <a:lstStyle/>
          <a:p>
            <a:endParaRPr lang="ar-IQ"/>
          </a:p>
        </p:txBody>
      </p:sp>
      <p:sp>
        <p:nvSpPr>
          <p:cNvPr id="34830" name="Oval 53"/>
          <p:cNvSpPr>
            <a:spLocks noChangeArrowheads="1"/>
          </p:cNvSpPr>
          <p:nvPr/>
        </p:nvSpPr>
        <p:spPr bwMode="auto">
          <a:xfrm>
            <a:off x="2286000" y="3505200"/>
            <a:ext cx="228600" cy="228600"/>
          </a:xfrm>
          <a:prstGeom prst="ellipse">
            <a:avLst/>
          </a:prstGeom>
          <a:solidFill>
            <a:schemeClr val="tx2"/>
          </a:solidFill>
          <a:ln w="9525">
            <a:solidFill>
              <a:schemeClr val="tx1"/>
            </a:solidFill>
            <a:round/>
            <a:headEnd/>
            <a:tailEnd/>
          </a:ln>
        </p:spPr>
        <p:txBody>
          <a:bodyPr wrap="none" anchor="ctr"/>
          <a:lstStyle/>
          <a:p>
            <a:endParaRPr lang="ar-IQ"/>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2"/>
          <p:cNvSpPr>
            <a:spLocks noGrp="1" noChangeArrowheads="1"/>
          </p:cNvSpPr>
          <p:nvPr>
            <p:ph type="title"/>
          </p:nvPr>
        </p:nvSpPr>
        <p:spPr/>
        <p:txBody>
          <a:bodyPr/>
          <a:lstStyle/>
          <a:p>
            <a:pPr eaLnBrk="1" hangingPunct="1">
              <a:defRPr/>
            </a:pPr>
            <a:r>
              <a:rPr lang="en-US" sz="4000" b="1" smtClean="0">
                <a:effectLst>
                  <a:outerShdw blurRad="38100" dist="38100" dir="2700000" algn="tl">
                    <a:srgbClr val="C0C0C0"/>
                  </a:outerShdw>
                </a:effectLst>
              </a:rPr>
              <a:t>Depth-First Strategy</a:t>
            </a:r>
          </a:p>
        </p:txBody>
      </p:sp>
      <p:sp>
        <p:nvSpPr>
          <p:cNvPr id="35843" name="Rectangle 3"/>
          <p:cNvSpPr>
            <a:spLocks noGrp="1" noChangeArrowheads="1"/>
          </p:cNvSpPr>
          <p:nvPr>
            <p:ph type="body" idx="1"/>
          </p:nvPr>
        </p:nvSpPr>
        <p:spPr/>
        <p:txBody>
          <a:bodyPr/>
          <a:lstStyle/>
          <a:p>
            <a:pPr eaLnBrk="1" hangingPunct="1">
              <a:buFontTx/>
              <a:buNone/>
            </a:pPr>
            <a:r>
              <a:rPr lang="en-US" smtClean="0"/>
              <a:t> </a:t>
            </a:r>
            <a:r>
              <a:rPr lang="en-US" sz="2800" smtClean="0"/>
              <a:t>New nodes are inserted at the front of FRINGE</a:t>
            </a:r>
          </a:p>
        </p:txBody>
      </p:sp>
      <p:sp>
        <p:nvSpPr>
          <p:cNvPr id="35844" name="Text Box 4"/>
          <p:cNvSpPr txBox="1">
            <a:spLocks noChangeArrowheads="1"/>
          </p:cNvSpPr>
          <p:nvPr/>
        </p:nvSpPr>
        <p:spPr bwMode="auto">
          <a:xfrm>
            <a:off x="4114800" y="2362200"/>
            <a:ext cx="350838" cy="457200"/>
          </a:xfrm>
          <a:prstGeom prst="rect">
            <a:avLst/>
          </a:prstGeom>
          <a:noFill/>
          <a:ln w="9525">
            <a:noFill/>
            <a:miter lim="800000"/>
            <a:headEnd/>
            <a:tailEnd/>
          </a:ln>
        </p:spPr>
        <p:txBody>
          <a:bodyPr wrap="none">
            <a:spAutoFit/>
          </a:bodyPr>
          <a:lstStyle/>
          <a:p>
            <a:r>
              <a:rPr lang="en-US" sz="2400">
                <a:latin typeface="Tahoma" pitchFamily="34" charset="0"/>
              </a:rPr>
              <a:t>1</a:t>
            </a:r>
          </a:p>
        </p:txBody>
      </p:sp>
      <p:grpSp>
        <p:nvGrpSpPr>
          <p:cNvPr id="2" name="Group 5"/>
          <p:cNvGrpSpPr>
            <a:grpSpLocks/>
          </p:cNvGrpSpPr>
          <p:nvPr/>
        </p:nvGrpSpPr>
        <p:grpSpPr bwMode="auto">
          <a:xfrm>
            <a:off x="914400" y="2590800"/>
            <a:ext cx="7391400" cy="3276600"/>
            <a:chOff x="576" y="1632"/>
            <a:chExt cx="4656" cy="2064"/>
          </a:xfrm>
        </p:grpSpPr>
        <p:grpSp>
          <p:nvGrpSpPr>
            <p:cNvPr id="3" name="Group 6"/>
            <p:cNvGrpSpPr>
              <a:grpSpLocks/>
            </p:cNvGrpSpPr>
            <p:nvPr/>
          </p:nvGrpSpPr>
          <p:grpSpPr bwMode="auto">
            <a:xfrm>
              <a:off x="576" y="1632"/>
              <a:ext cx="4656" cy="2064"/>
              <a:chOff x="576" y="1632"/>
              <a:chExt cx="4656" cy="2064"/>
            </a:xfrm>
          </p:grpSpPr>
          <p:sp>
            <p:nvSpPr>
              <p:cNvPr id="35863" name="Oval 7"/>
              <p:cNvSpPr>
                <a:spLocks noChangeArrowheads="1"/>
              </p:cNvSpPr>
              <p:nvPr/>
            </p:nvSpPr>
            <p:spPr bwMode="auto">
              <a:xfrm>
                <a:off x="2784" y="1632"/>
                <a:ext cx="144" cy="144"/>
              </a:xfrm>
              <a:prstGeom prst="ellipse">
                <a:avLst/>
              </a:prstGeom>
              <a:solidFill>
                <a:schemeClr val="accent2"/>
              </a:solidFill>
              <a:ln w="9525">
                <a:solidFill>
                  <a:schemeClr val="tx1"/>
                </a:solidFill>
                <a:round/>
                <a:headEnd/>
                <a:tailEnd/>
              </a:ln>
            </p:spPr>
            <p:txBody>
              <a:bodyPr wrap="none" anchor="ctr"/>
              <a:lstStyle/>
              <a:p>
                <a:endParaRPr lang="ar-IQ"/>
              </a:p>
            </p:txBody>
          </p:sp>
          <p:sp>
            <p:nvSpPr>
              <p:cNvPr id="35864" name="Oval 8"/>
              <p:cNvSpPr>
                <a:spLocks noChangeArrowheads="1"/>
              </p:cNvSpPr>
              <p:nvPr/>
            </p:nvSpPr>
            <p:spPr bwMode="auto">
              <a:xfrm>
                <a:off x="1440" y="2208"/>
                <a:ext cx="144" cy="144"/>
              </a:xfrm>
              <a:prstGeom prst="ellipse">
                <a:avLst/>
              </a:prstGeom>
              <a:solidFill>
                <a:schemeClr val="accent2"/>
              </a:solidFill>
              <a:ln w="9525">
                <a:solidFill>
                  <a:schemeClr val="tx1"/>
                </a:solidFill>
                <a:round/>
                <a:headEnd/>
                <a:tailEnd/>
              </a:ln>
            </p:spPr>
            <p:txBody>
              <a:bodyPr wrap="none" anchor="ctr"/>
              <a:lstStyle/>
              <a:p>
                <a:endParaRPr lang="ar-IQ"/>
              </a:p>
            </p:txBody>
          </p:sp>
          <p:sp>
            <p:nvSpPr>
              <p:cNvPr id="35865" name="Oval 9"/>
              <p:cNvSpPr>
                <a:spLocks noChangeArrowheads="1"/>
              </p:cNvSpPr>
              <p:nvPr/>
            </p:nvSpPr>
            <p:spPr bwMode="auto">
              <a:xfrm>
                <a:off x="4176" y="2208"/>
                <a:ext cx="144" cy="144"/>
              </a:xfrm>
              <a:prstGeom prst="ellipse">
                <a:avLst/>
              </a:prstGeom>
              <a:solidFill>
                <a:schemeClr val="accent2"/>
              </a:solidFill>
              <a:ln w="9525">
                <a:solidFill>
                  <a:schemeClr val="tx1"/>
                </a:solidFill>
                <a:round/>
                <a:headEnd/>
                <a:tailEnd/>
              </a:ln>
            </p:spPr>
            <p:txBody>
              <a:bodyPr wrap="none" anchor="ctr"/>
              <a:lstStyle/>
              <a:p>
                <a:endParaRPr lang="ar-IQ"/>
              </a:p>
            </p:txBody>
          </p:sp>
          <p:sp>
            <p:nvSpPr>
              <p:cNvPr id="35866" name="Oval 10"/>
              <p:cNvSpPr>
                <a:spLocks noChangeArrowheads="1"/>
              </p:cNvSpPr>
              <p:nvPr/>
            </p:nvSpPr>
            <p:spPr bwMode="auto">
              <a:xfrm>
                <a:off x="4752" y="2832"/>
                <a:ext cx="144" cy="144"/>
              </a:xfrm>
              <a:prstGeom prst="ellipse">
                <a:avLst/>
              </a:prstGeom>
              <a:solidFill>
                <a:schemeClr val="accent2"/>
              </a:solidFill>
              <a:ln w="9525">
                <a:solidFill>
                  <a:schemeClr val="tx1"/>
                </a:solidFill>
                <a:round/>
                <a:headEnd/>
                <a:tailEnd/>
              </a:ln>
            </p:spPr>
            <p:txBody>
              <a:bodyPr wrap="none" anchor="ctr"/>
              <a:lstStyle/>
              <a:p>
                <a:endParaRPr lang="ar-IQ"/>
              </a:p>
            </p:txBody>
          </p:sp>
          <p:sp>
            <p:nvSpPr>
              <p:cNvPr id="35867" name="Oval 11"/>
              <p:cNvSpPr>
                <a:spLocks noChangeArrowheads="1"/>
              </p:cNvSpPr>
              <p:nvPr/>
            </p:nvSpPr>
            <p:spPr bwMode="auto">
              <a:xfrm>
                <a:off x="3696" y="2832"/>
                <a:ext cx="144" cy="144"/>
              </a:xfrm>
              <a:prstGeom prst="ellipse">
                <a:avLst/>
              </a:prstGeom>
              <a:solidFill>
                <a:schemeClr val="accent2"/>
              </a:solidFill>
              <a:ln w="9525">
                <a:solidFill>
                  <a:schemeClr val="tx1"/>
                </a:solidFill>
                <a:round/>
                <a:headEnd/>
                <a:tailEnd/>
              </a:ln>
            </p:spPr>
            <p:txBody>
              <a:bodyPr wrap="none" anchor="ctr"/>
              <a:lstStyle/>
              <a:p>
                <a:endParaRPr lang="ar-IQ"/>
              </a:p>
            </p:txBody>
          </p:sp>
          <p:sp>
            <p:nvSpPr>
              <p:cNvPr id="35868" name="Oval 12"/>
              <p:cNvSpPr>
                <a:spLocks noChangeArrowheads="1"/>
              </p:cNvSpPr>
              <p:nvPr/>
            </p:nvSpPr>
            <p:spPr bwMode="auto">
              <a:xfrm>
                <a:off x="2016" y="2832"/>
                <a:ext cx="144" cy="144"/>
              </a:xfrm>
              <a:prstGeom prst="ellipse">
                <a:avLst/>
              </a:prstGeom>
              <a:solidFill>
                <a:schemeClr val="accent2"/>
              </a:solidFill>
              <a:ln w="9525">
                <a:solidFill>
                  <a:schemeClr val="tx1"/>
                </a:solidFill>
                <a:round/>
                <a:headEnd/>
                <a:tailEnd/>
              </a:ln>
            </p:spPr>
            <p:txBody>
              <a:bodyPr wrap="none" anchor="ctr"/>
              <a:lstStyle/>
              <a:p>
                <a:endParaRPr lang="ar-IQ"/>
              </a:p>
            </p:txBody>
          </p:sp>
          <p:sp>
            <p:nvSpPr>
              <p:cNvPr id="35869" name="Oval 13"/>
              <p:cNvSpPr>
                <a:spLocks noChangeArrowheads="1"/>
              </p:cNvSpPr>
              <p:nvPr/>
            </p:nvSpPr>
            <p:spPr bwMode="auto">
              <a:xfrm>
                <a:off x="912" y="2832"/>
                <a:ext cx="144" cy="144"/>
              </a:xfrm>
              <a:prstGeom prst="ellipse">
                <a:avLst/>
              </a:prstGeom>
              <a:solidFill>
                <a:schemeClr val="accent2"/>
              </a:solidFill>
              <a:ln w="9525">
                <a:solidFill>
                  <a:schemeClr val="tx1"/>
                </a:solidFill>
                <a:round/>
                <a:headEnd/>
                <a:tailEnd/>
              </a:ln>
            </p:spPr>
            <p:txBody>
              <a:bodyPr wrap="none" anchor="ctr"/>
              <a:lstStyle/>
              <a:p>
                <a:endParaRPr lang="ar-IQ"/>
              </a:p>
            </p:txBody>
          </p:sp>
          <p:sp>
            <p:nvSpPr>
              <p:cNvPr id="35870" name="Oval 14"/>
              <p:cNvSpPr>
                <a:spLocks noChangeArrowheads="1"/>
              </p:cNvSpPr>
              <p:nvPr/>
            </p:nvSpPr>
            <p:spPr bwMode="auto">
              <a:xfrm>
                <a:off x="1680" y="3552"/>
                <a:ext cx="144" cy="144"/>
              </a:xfrm>
              <a:prstGeom prst="ellipse">
                <a:avLst/>
              </a:prstGeom>
              <a:solidFill>
                <a:schemeClr val="accent2"/>
              </a:solidFill>
              <a:ln w="9525">
                <a:solidFill>
                  <a:schemeClr val="tx1"/>
                </a:solidFill>
                <a:round/>
                <a:headEnd/>
                <a:tailEnd/>
              </a:ln>
            </p:spPr>
            <p:txBody>
              <a:bodyPr wrap="none" anchor="ctr"/>
              <a:lstStyle/>
              <a:p>
                <a:endParaRPr lang="ar-IQ"/>
              </a:p>
            </p:txBody>
          </p:sp>
          <p:sp>
            <p:nvSpPr>
              <p:cNvPr id="35871" name="Oval 15"/>
              <p:cNvSpPr>
                <a:spLocks noChangeArrowheads="1"/>
              </p:cNvSpPr>
              <p:nvPr/>
            </p:nvSpPr>
            <p:spPr bwMode="auto">
              <a:xfrm>
                <a:off x="3408" y="3552"/>
                <a:ext cx="144" cy="144"/>
              </a:xfrm>
              <a:prstGeom prst="ellipse">
                <a:avLst/>
              </a:prstGeom>
              <a:solidFill>
                <a:schemeClr val="accent2"/>
              </a:solidFill>
              <a:ln w="9525">
                <a:solidFill>
                  <a:schemeClr val="tx1"/>
                </a:solidFill>
                <a:round/>
                <a:headEnd/>
                <a:tailEnd/>
              </a:ln>
            </p:spPr>
            <p:txBody>
              <a:bodyPr wrap="none" anchor="ctr"/>
              <a:lstStyle/>
              <a:p>
                <a:endParaRPr lang="ar-IQ"/>
              </a:p>
            </p:txBody>
          </p:sp>
          <p:sp>
            <p:nvSpPr>
              <p:cNvPr id="35872" name="Oval 16"/>
              <p:cNvSpPr>
                <a:spLocks noChangeArrowheads="1"/>
              </p:cNvSpPr>
              <p:nvPr/>
            </p:nvSpPr>
            <p:spPr bwMode="auto">
              <a:xfrm>
                <a:off x="2400" y="3552"/>
                <a:ext cx="144" cy="144"/>
              </a:xfrm>
              <a:prstGeom prst="ellipse">
                <a:avLst/>
              </a:prstGeom>
              <a:solidFill>
                <a:schemeClr val="accent2"/>
              </a:solidFill>
              <a:ln w="9525">
                <a:solidFill>
                  <a:schemeClr val="tx1"/>
                </a:solidFill>
                <a:round/>
                <a:headEnd/>
                <a:tailEnd/>
              </a:ln>
            </p:spPr>
            <p:txBody>
              <a:bodyPr wrap="none" anchor="ctr"/>
              <a:lstStyle/>
              <a:p>
                <a:endParaRPr lang="ar-IQ"/>
              </a:p>
            </p:txBody>
          </p:sp>
          <p:sp>
            <p:nvSpPr>
              <p:cNvPr id="35873" name="Oval 17"/>
              <p:cNvSpPr>
                <a:spLocks noChangeArrowheads="1"/>
              </p:cNvSpPr>
              <p:nvPr/>
            </p:nvSpPr>
            <p:spPr bwMode="auto">
              <a:xfrm>
                <a:off x="1248" y="3552"/>
                <a:ext cx="144" cy="144"/>
              </a:xfrm>
              <a:prstGeom prst="ellipse">
                <a:avLst/>
              </a:prstGeom>
              <a:solidFill>
                <a:schemeClr val="accent2"/>
              </a:solidFill>
              <a:ln w="9525">
                <a:solidFill>
                  <a:schemeClr val="tx1"/>
                </a:solidFill>
                <a:round/>
                <a:headEnd/>
                <a:tailEnd/>
              </a:ln>
            </p:spPr>
            <p:txBody>
              <a:bodyPr wrap="none" anchor="ctr"/>
              <a:lstStyle/>
              <a:p>
                <a:endParaRPr lang="ar-IQ"/>
              </a:p>
            </p:txBody>
          </p:sp>
          <p:sp>
            <p:nvSpPr>
              <p:cNvPr id="35874" name="Oval 18"/>
              <p:cNvSpPr>
                <a:spLocks noChangeArrowheads="1"/>
              </p:cNvSpPr>
              <p:nvPr/>
            </p:nvSpPr>
            <p:spPr bwMode="auto">
              <a:xfrm>
                <a:off x="576" y="3552"/>
                <a:ext cx="144" cy="144"/>
              </a:xfrm>
              <a:prstGeom prst="ellipse">
                <a:avLst/>
              </a:prstGeom>
              <a:solidFill>
                <a:schemeClr val="accent2"/>
              </a:solidFill>
              <a:ln w="9525">
                <a:solidFill>
                  <a:schemeClr val="tx1"/>
                </a:solidFill>
                <a:round/>
                <a:headEnd/>
                <a:tailEnd/>
              </a:ln>
            </p:spPr>
            <p:txBody>
              <a:bodyPr wrap="none" anchor="ctr"/>
              <a:lstStyle/>
              <a:p>
                <a:endParaRPr lang="ar-IQ"/>
              </a:p>
            </p:txBody>
          </p:sp>
          <p:sp>
            <p:nvSpPr>
              <p:cNvPr id="35875" name="Line 19"/>
              <p:cNvSpPr>
                <a:spLocks noChangeShapeType="1"/>
              </p:cNvSpPr>
              <p:nvPr/>
            </p:nvSpPr>
            <p:spPr bwMode="auto">
              <a:xfrm flipH="1">
                <a:off x="1580" y="1728"/>
                <a:ext cx="1204" cy="518"/>
              </a:xfrm>
              <a:prstGeom prst="line">
                <a:avLst/>
              </a:prstGeom>
              <a:noFill/>
              <a:ln w="9525">
                <a:solidFill>
                  <a:schemeClr val="tx1"/>
                </a:solidFill>
                <a:round/>
                <a:headEnd/>
                <a:tailEnd type="triangle" w="med" len="med"/>
              </a:ln>
            </p:spPr>
            <p:txBody>
              <a:bodyPr wrap="none"/>
              <a:lstStyle/>
              <a:p>
                <a:endParaRPr lang="ar-IQ"/>
              </a:p>
            </p:txBody>
          </p:sp>
          <p:sp>
            <p:nvSpPr>
              <p:cNvPr id="35876" name="Line 20"/>
              <p:cNvSpPr>
                <a:spLocks noChangeShapeType="1"/>
              </p:cNvSpPr>
              <p:nvPr/>
            </p:nvSpPr>
            <p:spPr bwMode="auto">
              <a:xfrm>
                <a:off x="2905" y="1744"/>
                <a:ext cx="1267" cy="502"/>
              </a:xfrm>
              <a:prstGeom prst="line">
                <a:avLst/>
              </a:prstGeom>
              <a:noFill/>
              <a:ln w="9525">
                <a:solidFill>
                  <a:schemeClr val="tx1"/>
                </a:solidFill>
                <a:round/>
                <a:headEnd/>
                <a:tailEnd type="triangle" w="med" len="med"/>
              </a:ln>
            </p:spPr>
            <p:txBody>
              <a:bodyPr wrap="none"/>
              <a:lstStyle/>
              <a:p>
                <a:endParaRPr lang="ar-IQ"/>
              </a:p>
            </p:txBody>
          </p:sp>
          <p:sp>
            <p:nvSpPr>
              <p:cNvPr id="35877" name="Line 21"/>
              <p:cNvSpPr>
                <a:spLocks noChangeShapeType="1"/>
              </p:cNvSpPr>
              <p:nvPr/>
            </p:nvSpPr>
            <p:spPr bwMode="auto">
              <a:xfrm flipH="1">
                <a:off x="1037" y="2329"/>
                <a:ext cx="428" cy="526"/>
              </a:xfrm>
              <a:prstGeom prst="line">
                <a:avLst/>
              </a:prstGeom>
              <a:noFill/>
              <a:ln w="9525">
                <a:solidFill>
                  <a:schemeClr val="tx1"/>
                </a:solidFill>
                <a:round/>
                <a:headEnd/>
                <a:tailEnd type="triangle" w="med" len="med"/>
              </a:ln>
            </p:spPr>
            <p:txBody>
              <a:bodyPr wrap="none"/>
              <a:lstStyle/>
              <a:p>
                <a:endParaRPr lang="ar-IQ"/>
              </a:p>
            </p:txBody>
          </p:sp>
          <p:sp>
            <p:nvSpPr>
              <p:cNvPr id="35878" name="Line 22"/>
              <p:cNvSpPr>
                <a:spLocks noChangeShapeType="1"/>
              </p:cNvSpPr>
              <p:nvPr/>
            </p:nvSpPr>
            <p:spPr bwMode="auto">
              <a:xfrm>
                <a:off x="1580" y="2329"/>
                <a:ext cx="452" cy="518"/>
              </a:xfrm>
              <a:prstGeom prst="line">
                <a:avLst/>
              </a:prstGeom>
              <a:noFill/>
              <a:ln w="9525">
                <a:solidFill>
                  <a:schemeClr val="tx1"/>
                </a:solidFill>
                <a:round/>
                <a:headEnd/>
                <a:tailEnd type="triangle" w="med" len="med"/>
              </a:ln>
            </p:spPr>
            <p:txBody>
              <a:bodyPr wrap="none"/>
              <a:lstStyle/>
              <a:p>
                <a:endParaRPr lang="ar-IQ"/>
              </a:p>
            </p:txBody>
          </p:sp>
          <p:sp>
            <p:nvSpPr>
              <p:cNvPr id="35879" name="Line 23"/>
              <p:cNvSpPr>
                <a:spLocks noChangeShapeType="1"/>
              </p:cNvSpPr>
              <p:nvPr/>
            </p:nvSpPr>
            <p:spPr bwMode="auto">
              <a:xfrm>
                <a:off x="4295" y="2337"/>
                <a:ext cx="486" cy="502"/>
              </a:xfrm>
              <a:prstGeom prst="line">
                <a:avLst/>
              </a:prstGeom>
              <a:noFill/>
              <a:ln w="9525">
                <a:solidFill>
                  <a:schemeClr val="tx1"/>
                </a:solidFill>
                <a:round/>
                <a:headEnd/>
                <a:tailEnd type="triangle" w="med" len="med"/>
              </a:ln>
            </p:spPr>
            <p:txBody>
              <a:bodyPr wrap="none"/>
              <a:lstStyle/>
              <a:p>
                <a:endParaRPr lang="ar-IQ"/>
              </a:p>
            </p:txBody>
          </p:sp>
          <p:sp>
            <p:nvSpPr>
              <p:cNvPr id="35880" name="Line 24"/>
              <p:cNvSpPr>
                <a:spLocks noChangeShapeType="1"/>
              </p:cNvSpPr>
              <p:nvPr/>
            </p:nvSpPr>
            <p:spPr bwMode="auto">
              <a:xfrm flipH="1">
                <a:off x="3818" y="2345"/>
                <a:ext cx="403" cy="502"/>
              </a:xfrm>
              <a:prstGeom prst="line">
                <a:avLst/>
              </a:prstGeom>
              <a:noFill/>
              <a:ln w="9525">
                <a:solidFill>
                  <a:schemeClr val="tx1"/>
                </a:solidFill>
                <a:round/>
                <a:headEnd/>
                <a:tailEnd type="triangle" w="med" len="med"/>
              </a:ln>
            </p:spPr>
            <p:txBody>
              <a:bodyPr wrap="none"/>
              <a:lstStyle/>
              <a:p>
                <a:endParaRPr lang="ar-IQ"/>
              </a:p>
            </p:txBody>
          </p:sp>
          <p:sp>
            <p:nvSpPr>
              <p:cNvPr id="35881" name="Line 25"/>
              <p:cNvSpPr>
                <a:spLocks noChangeShapeType="1"/>
              </p:cNvSpPr>
              <p:nvPr/>
            </p:nvSpPr>
            <p:spPr bwMode="auto">
              <a:xfrm flipH="1">
                <a:off x="667" y="2962"/>
                <a:ext cx="279" cy="593"/>
              </a:xfrm>
              <a:prstGeom prst="line">
                <a:avLst/>
              </a:prstGeom>
              <a:noFill/>
              <a:ln w="9525">
                <a:solidFill>
                  <a:schemeClr val="tx1"/>
                </a:solidFill>
                <a:round/>
                <a:headEnd/>
                <a:tailEnd type="triangle" w="med" len="med"/>
              </a:ln>
            </p:spPr>
            <p:txBody>
              <a:bodyPr wrap="none"/>
              <a:lstStyle/>
              <a:p>
                <a:endParaRPr lang="ar-IQ"/>
              </a:p>
            </p:txBody>
          </p:sp>
          <p:sp>
            <p:nvSpPr>
              <p:cNvPr id="35882" name="Line 26"/>
              <p:cNvSpPr>
                <a:spLocks noChangeShapeType="1"/>
              </p:cNvSpPr>
              <p:nvPr/>
            </p:nvSpPr>
            <p:spPr bwMode="auto">
              <a:xfrm>
                <a:off x="1012" y="2971"/>
                <a:ext cx="280" cy="584"/>
              </a:xfrm>
              <a:prstGeom prst="line">
                <a:avLst/>
              </a:prstGeom>
              <a:noFill/>
              <a:ln w="9525">
                <a:solidFill>
                  <a:schemeClr val="tx1"/>
                </a:solidFill>
                <a:round/>
                <a:headEnd/>
                <a:tailEnd type="triangle" w="med" len="med"/>
              </a:ln>
            </p:spPr>
            <p:txBody>
              <a:bodyPr wrap="none"/>
              <a:lstStyle/>
              <a:p>
                <a:endParaRPr lang="ar-IQ"/>
              </a:p>
            </p:txBody>
          </p:sp>
          <p:sp>
            <p:nvSpPr>
              <p:cNvPr id="35883" name="Line 27"/>
              <p:cNvSpPr>
                <a:spLocks noChangeShapeType="1"/>
              </p:cNvSpPr>
              <p:nvPr/>
            </p:nvSpPr>
            <p:spPr bwMode="auto">
              <a:xfrm flipH="1">
                <a:off x="1761" y="2971"/>
                <a:ext cx="288" cy="592"/>
              </a:xfrm>
              <a:prstGeom prst="line">
                <a:avLst/>
              </a:prstGeom>
              <a:noFill/>
              <a:ln w="9525">
                <a:solidFill>
                  <a:schemeClr val="tx1"/>
                </a:solidFill>
                <a:round/>
                <a:headEnd/>
                <a:tailEnd type="triangle" w="med" len="med"/>
              </a:ln>
            </p:spPr>
            <p:txBody>
              <a:bodyPr wrap="none"/>
              <a:lstStyle/>
              <a:p>
                <a:endParaRPr lang="ar-IQ"/>
              </a:p>
            </p:txBody>
          </p:sp>
          <p:sp>
            <p:nvSpPr>
              <p:cNvPr id="35884" name="Line 28"/>
              <p:cNvSpPr>
                <a:spLocks noChangeShapeType="1"/>
              </p:cNvSpPr>
              <p:nvPr/>
            </p:nvSpPr>
            <p:spPr bwMode="auto">
              <a:xfrm>
                <a:off x="2115" y="2971"/>
                <a:ext cx="321" cy="592"/>
              </a:xfrm>
              <a:prstGeom prst="line">
                <a:avLst/>
              </a:prstGeom>
              <a:noFill/>
              <a:ln w="9525">
                <a:solidFill>
                  <a:schemeClr val="tx1"/>
                </a:solidFill>
                <a:round/>
                <a:headEnd/>
                <a:tailEnd type="triangle" w="med" len="med"/>
              </a:ln>
            </p:spPr>
            <p:txBody>
              <a:bodyPr wrap="none"/>
              <a:lstStyle/>
              <a:p>
                <a:endParaRPr lang="ar-IQ"/>
              </a:p>
            </p:txBody>
          </p:sp>
          <p:sp>
            <p:nvSpPr>
              <p:cNvPr id="35885" name="Oval 29"/>
              <p:cNvSpPr>
                <a:spLocks noChangeArrowheads="1"/>
              </p:cNvSpPr>
              <p:nvPr/>
            </p:nvSpPr>
            <p:spPr bwMode="auto">
              <a:xfrm>
                <a:off x="2784" y="1632"/>
                <a:ext cx="144" cy="144"/>
              </a:xfrm>
              <a:prstGeom prst="ellipse">
                <a:avLst/>
              </a:prstGeom>
              <a:solidFill>
                <a:srgbClr val="FF3300"/>
              </a:solidFill>
              <a:ln w="9525">
                <a:solidFill>
                  <a:schemeClr val="tx1"/>
                </a:solidFill>
                <a:round/>
                <a:headEnd/>
                <a:tailEnd/>
              </a:ln>
            </p:spPr>
            <p:txBody>
              <a:bodyPr wrap="none" anchor="ctr"/>
              <a:lstStyle/>
              <a:p>
                <a:endParaRPr lang="ar-IQ"/>
              </a:p>
            </p:txBody>
          </p:sp>
          <p:grpSp>
            <p:nvGrpSpPr>
              <p:cNvPr id="4" name="Group 30"/>
              <p:cNvGrpSpPr>
                <a:grpSpLocks/>
              </p:cNvGrpSpPr>
              <p:nvPr/>
            </p:nvGrpSpPr>
            <p:grpSpPr bwMode="auto">
              <a:xfrm>
                <a:off x="3984" y="3552"/>
                <a:ext cx="144" cy="144"/>
                <a:chOff x="4176" y="3552"/>
                <a:chExt cx="144" cy="144"/>
              </a:xfrm>
            </p:grpSpPr>
            <p:sp>
              <p:nvSpPr>
                <p:cNvPr id="35893" name="Oval 31"/>
                <p:cNvSpPr>
                  <a:spLocks noChangeArrowheads="1"/>
                </p:cNvSpPr>
                <p:nvPr/>
              </p:nvSpPr>
              <p:spPr bwMode="auto">
                <a:xfrm>
                  <a:off x="4176" y="3552"/>
                  <a:ext cx="144" cy="144"/>
                </a:xfrm>
                <a:prstGeom prst="ellipse">
                  <a:avLst/>
                </a:prstGeom>
                <a:solidFill>
                  <a:schemeClr val="accent2"/>
                </a:solidFill>
                <a:ln w="9525">
                  <a:solidFill>
                    <a:schemeClr val="tx1"/>
                  </a:solidFill>
                  <a:round/>
                  <a:headEnd/>
                  <a:tailEnd/>
                </a:ln>
              </p:spPr>
              <p:txBody>
                <a:bodyPr wrap="none" anchor="ctr"/>
                <a:lstStyle/>
                <a:p>
                  <a:endParaRPr lang="ar-IQ"/>
                </a:p>
              </p:txBody>
            </p:sp>
            <p:sp>
              <p:nvSpPr>
                <p:cNvPr id="35894" name="Oval 32"/>
                <p:cNvSpPr>
                  <a:spLocks noChangeArrowheads="1"/>
                </p:cNvSpPr>
                <p:nvPr/>
              </p:nvSpPr>
              <p:spPr bwMode="auto">
                <a:xfrm>
                  <a:off x="4176" y="3552"/>
                  <a:ext cx="144" cy="144"/>
                </a:xfrm>
                <a:prstGeom prst="ellipse">
                  <a:avLst/>
                </a:prstGeom>
                <a:solidFill>
                  <a:srgbClr val="33CC33"/>
                </a:solidFill>
                <a:ln w="9525">
                  <a:solidFill>
                    <a:schemeClr val="tx1"/>
                  </a:solidFill>
                  <a:round/>
                  <a:headEnd/>
                  <a:tailEnd/>
                </a:ln>
              </p:spPr>
              <p:txBody>
                <a:bodyPr wrap="none" anchor="ctr"/>
                <a:lstStyle/>
                <a:p>
                  <a:endParaRPr lang="ar-IQ"/>
                </a:p>
              </p:txBody>
            </p:sp>
          </p:grpSp>
          <p:sp>
            <p:nvSpPr>
              <p:cNvPr id="35887" name="Oval 33"/>
              <p:cNvSpPr>
                <a:spLocks noChangeArrowheads="1"/>
              </p:cNvSpPr>
              <p:nvPr/>
            </p:nvSpPr>
            <p:spPr bwMode="auto">
              <a:xfrm>
                <a:off x="4512" y="3552"/>
                <a:ext cx="144" cy="144"/>
              </a:xfrm>
              <a:prstGeom prst="ellipse">
                <a:avLst/>
              </a:prstGeom>
              <a:solidFill>
                <a:schemeClr val="accent2"/>
              </a:solidFill>
              <a:ln w="9525">
                <a:solidFill>
                  <a:schemeClr val="tx1"/>
                </a:solidFill>
                <a:round/>
                <a:headEnd/>
                <a:tailEnd/>
              </a:ln>
            </p:spPr>
            <p:txBody>
              <a:bodyPr wrap="none" anchor="ctr"/>
              <a:lstStyle/>
              <a:p>
                <a:endParaRPr lang="ar-IQ"/>
              </a:p>
            </p:txBody>
          </p:sp>
          <p:sp>
            <p:nvSpPr>
              <p:cNvPr id="35888" name="Oval 34"/>
              <p:cNvSpPr>
                <a:spLocks noChangeArrowheads="1"/>
              </p:cNvSpPr>
              <p:nvPr/>
            </p:nvSpPr>
            <p:spPr bwMode="auto">
              <a:xfrm>
                <a:off x="5088" y="3552"/>
                <a:ext cx="144" cy="144"/>
              </a:xfrm>
              <a:prstGeom prst="ellipse">
                <a:avLst/>
              </a:prstGeom>
              <a:solidFill>
                <a:schemeClr val="accent2"/>
              </a:solidFill>
              <a:ln w="9525">
                <a:solidFill>
                  <a:schemeClr val="tx1"/>
                </a:solidFill>
                <a:round/>
                <a:headEnd/>
                <a:tailEnd/>
              </a:ln>
            </p:spPr>
            <p:txBody>
              <a:bodyPr wrap="none" anchor="ctr"/>
              <a:lstStyle/>
              <a:p>
                <a:endParaRPr lang="ar-IQ"/>
              </a:p>
            </p:txBody>
          </p:sp>
          <p:sp>
            <p:nvSpPr>
              <p:cNvPr id="35889" name="Line 35"/>
              <p:cNvSpPr>
                <a:spLocks noChangeShapeType="1"/>
              </p:cNvSpPr>
              <p:nvPr/>
            </p:nvSpPr>
            <p:spPr bwMode="auto">
              <a:xfrm flipH="1">
                <a:off x="3497" y="2962"/>
                <a:ext cx="222" cy="601"/>
              </a:xfrm>
              <a:prstGeom prst="line">
                <a:avLst/>
              </a:prstGeom>
              <a:noFill/>
              <a:ln w="9525">
                <a:solidFill>
                  <a:schemeClr val="tx1"/>
                </a:solidFill>
                <a:round/>
                <a:headEnd/>
                <a:tailEnd type="triangle" w="med" len="med"/>
              </a:ln>
            </p:spPr>
            <p:txBody>
              <a:bodyPr wrap="none"/>
              <a:lstStyle/>
              <a:p>
                <a:endParaRPr lang="ar-IQ"/>
              </a:p>
            </p:txBody>
          </p:sp>
          <p:sp>
            <p:nvSpPr>
              <p:cNvPr id="35890" name="Line 36"/>
              <p:cNvSpPr>
                <a:spLocks noChangeShapeType="1"/>
              </p:cNvSpPr>
              <p:nvPr/>
            </p:nvSpPr>
            <p:spPr bwMode="auto">
              <a:xfrm>
                <a:off x="3818" y="2954"/>
                <a:ext cx="222" cy="601"/>
              </a:xfrm>
              <a:prstGeom prst="line">
                <a:avLst/>
              </a:prstGeom>
              <a:noFill/>
              <a:ln w="9525">
                <a:solidFill>
                  <a:schemeClr val="tx1"/>
                </a:solidFill>
                <a:round/>
                <a:headEnd/>
                <a:tailEnd type="triangle" w="med" len="med"/>
              </a:ln>
            </p:spPr>
            <p:txBody>
              <a:bodyPr wrap="none"/>
              <a:lstStyle/>
              <a:p>
                <a:endParaRPr lang="ar-IQ"/>
              </a:p>
            </p:txBody>
          </p:sp>
          <p:sp>
            <p:nvSpPr>
              <p:cNvPr id="35891" name="Line 37"/>
              <p:cNvSpPr>
                <a:spLocks noChangeShapeType="1"/>
              </p:cNvSpPr>
              <p:nvPr/>
            </p:nvSpPr>
            <p:spPr bwMode="auto">
              <a:xfrm flipH="1">
                <a:off x="4583" y="2971"/>
                <a:ext cx="206" cy="584"/>
              </a:xfrm>
              <a:prstGeom prst="line">
                <a:avLst/>
              </a:prstGeom>
              <a:noFill/>
              <a:ln w="9525">
                <a:solidFill>
                  <a:schemeClr val="tx1"/>
                </a:solidFill>
                <a:round/>
                <a:headEnd/>
                <a:tailEnd type="triangle" w="med" len="med"/>
              </a:ln>
            </p:spPr>
            <p:txBody>
              <a:bodyPr wrap="none"/>
              <a:lstStyle/>
              <a:p>
                <a:endParaRPr lang="ar-IQ"/>
              </a:p>
            </p:txBody>
          </p:sp>
          <p:sp>
            <p:nvSpPr>
              <p:cNvPr id="35892" name="Line 38"/>
              <p:cNvSpPr>
                <a:spLocks noChangeShapeType="1"/>
              </p:cNvSpPr>
              <p:nvPr/>
            </p:nvSpPr>
            <p:spPr bwMode="auto">
              <a:xfrm>
                <a:off x="4880" y="2962"/>
                <a:ext cx="246" cy="601"/>
              </a:xfrm>
              <a:prstGeom prst="line">
                <a:avLst/>
              </a:prstGeom>
              <a:noFill/>
              <a:ln w="9525">
                <a:solidFill>
                  <a:schemeClr val="tx1"/>
                </a:solidFill>
                <a:round/>
                <a:headEnd/>
                <a:tailEnd type="triangle" w="med" len="med"/>
              </a:ln>
            </p:spPr>
            <p:txBody>
              <a:bodyPr wrap="none"/>
              <a:lstStyle/>
              <a:p>
                <a:endParaRPr lang="ar-IQ"/>
              </a:p>
            </p:txBody>
          </p:sp>
        </p:grpSp>
        <p:sp>
          <p:nvSpPr>
            <p:cNvPr id="35859" name="Text Box 39"/>
            <p:cNvSpPr txBox="1">
              <a:spLocks noChangeArrowheads="1"/>
            </p:cNvSpPr>
            <p:nvPr/>
          </p:nvSpPr>
          <p:spPr bwMode="auto">
            <a:xfrm>
              <a:off x="1248" y="2064"/>
              <a:ext cx="221" cy="288"/>
            </a:xfrm>
            <a:prstGeom prst="rect">
              <a:avLst/>
            </a:prstGeom>
            <a:noFill/>
            <a:ln w="9525">
              <a:noFill/>
              <a:miter lim="800000"/>
              <a:headEnd/>
              <a:tailEnd/>
            </a:ln>
          </p:spPr>
          <p:txBody>
            <a:bodyPr wrap="none">
              <a:spAutoFit/>
            </a:bodyPr>
            <a:lstStyle/>
            <a:p>
              <a:r>
                <a:rPr lang="en-US" sz="2400">
                  <a:latin typeface="Tahoma" pitchFamily="34" charset="0"/>
                </a:rPr>
                <a:t>2</a:t>
              </a:r>
            </a:p>
          </p:txBody>
        </p:sp>
        <p:sp>
          <p:nvSpPr>
            <p:cNvPr id="35860" name="Text Box 40"/>
            <p:cNvSpPr txBox="1">
              <a:spLocks noChangeArrowheads="1"/>
            </p:cNvSpPr>
            <p:nvPr/>
          </p:nvSpPr>
          <p:spPr bwMode="auto">
            <a:xfrm>
              <a:off x="4320" y="2064"/>
              <a:ext cx="221" cy="288"/>
            </a:xfrm>
            <a:prstGeom prst="rect">
              <a:avLst/>
            </a:prstGeom>
            <a:noFill/>
            <a:ln w="9525">
              <a:noFill/>
              <a:miter lim="800000"/>
              <a:headEnd/>
              <a:tailEnd/>
            </a:ln>
          </p:spPr>
          <p:txBody>
            <a:bodyPr wrap="none">
              <a:spAutoFit/>
            </a:bodyPr>
            <a:lstStyle/>
            <a:p>
              <a:r>
                <a:rPr lang="en-US" sz="2400">
                  <a:latin typeface="Tahoma" pitchFamily="34" charset="0"/>
                </a:rPr>
                <a:t>3</a:t>
              </a:r>
            </a:p>
          </p:txBody>
        </p:sp>
        <p:sp>
          <p:nvSpPr>
            <p:cNvPr id="35861" name="Text Box 41"/>
            <p:cNvSpPr txBox="1">
              <a:spLocks noChangeArrowheads="1"/>
            </p:cNvSpPr>
            <p:nvPr/>
          </p:nvSpPr>
          <p:spPr bwMode="auto">
            <a:xfrm>
              <a:off x="720" y="2640"/>
              <a:ext cx="221" cy="288"/>
            </a:xfrm>
            <a:prstGeom prst="rect">
              <a:avLst/>
            </a:prstGeom>
            <a:noFill/>
            <a:ln w="9525">
              <a:noFill/>
              <a:miter lim="800000"/>
              <a:headEnd/>
              <a:tailEnd/>
            </a:ln>
          </p:spPr>
          <p:txBody>
            <a:bodyPr wrap="none">
              <a:spAutoFit/>
            </a:bodyPr>
            <a:lstStyle/>
            <a:p>
              <a:r>
                <a:rPr lang="en-US" sz="2400">
                  <a:latin typeface="Tahoma" pitchFamily="34" charset="0"/>
                </a:rPr>
                <a:t>4</a:t>
              </a:r>
            </a:p>
          </p:txBody>
        </p:sp>
        <p:sp>
          <p:nvSpPr>
            <p:cNvPr id="35862" name="Text Box 42"/>
            <p:cNvSpPr txBox="1">
              <a:spLocks noChangeArrowheads="1"/>
            </p:cNvSpPr>
            <p:nvPr/>
          </p:nvSpPr>
          <p:spPr bwMode="auto">
            <a:xfrm>
              <a:off x="2112" y="2640"/>
              <a:ext cx="221" cy="288"/>
            </a:xfrm>
            <a:prstGeom prst="rect">
              <a:avLst/>
            </a:prstGeom>
            <a:noFill/>
            <a:ln w="9525">
              <a:noFill/>
              <a:miter lim="800000"/>
              <a:headEnd/>
              <a:tailEnd/>
            </a:ln>
          </p:spPr>
          <p:txBody>
            <a:bodyPr wrap="none">
              <a:spAutoFit/>
            </a:bodyPr>
            <a:lstStyle/>
            <a:p>
              <a:r>
                <a:rPr lang="en-US" sz="2400">
                  <a:latin typeface="Tahoma" pitchFamily="34" charset="0"/>
                </a:rPr>
                <a:t>5</a:t>
              </a:r>
            </a:p>
          </p:txBody>
        </p:sp>
      </p:grpSp>
      <p:sp>
        <p:nvSpPr>
          <p:cNvPr id="35846" name="AutoShape 43"/>
          <p:cNvSpPr>
            <a:spLocks noChangeArrowheads="1"/>
          </p:cNvSpPr>
          <p:nvPr/>
        </p:nvSpPr>
        <p:spPr bwMode="auto">
          <a:xfrm>
            <a:off x="609600" y="5638800"/>
            <a:ext cx="228600" cy="152400"/>
          </a:xfrm>
          <a:prstGeom prst="chevron">
            <a:avLst>
              <a:gd name="adj" fmla="val 37500"/>
            </a:avLst>
          </a:prstGeom>
          <a:solidFill>
            <a:srgbClr val="3366FF"/>
          </a:solidFill>
          <a:ln w="9525">
            <a:solidFill>
              <a:schemeClr val="tx1"/>
            </a:solidFill>
            <a:miter lim="800000"/>
            <a:headEnd/>
            <a:tailEnd/>
          </a:ln>
        </p:spPr>
        <p:txBody>
          <a:bodyPr wrap="none" anchor="ctr"/>
          <a:lstStyle/>
          <a:p>
            <a:endParaRPr lang="ar-IQ"/>
          </a:p>
        </p:txBody>
      </p:sp>
      <p:sp>
        <p:nvSpPr>
          <p:cNvPr id="35847" name="Oval 44"/>
          <p:cNvSpPr>
            <a:spLocks noChangeArrowheads="1"/>
          </p:cNvSpPr>
          <p:nvPr/>
        </p:nvSpPr>
        <p:spPr bwMode="auto">
          <a:xfrm>
            <a:off x="6629400" y="3505200"/>
            <a:ext cx="228600" cy="228600"/>
          </a:xfrm>
          <a:prstGeom prst="ellipse">
            <a:avLst/>
          </a:prstGeom>
          <a:solidFill>
            <a:schemeClr val="accent1"/>
          </a:solidFill>
          <a:ln w="9525">
            <a:solidFill>
              <a:schemeClr val="tx1"/>
            </a:solidFill>
            <a:round/>
            <a:headEnd/>
            <a:tailEnd/>
          </a:ln>
        </p:spPr>
        <p:txBody>
          <a:bodyPr wrap="none" anchor="ctr"/>
          <a:lstStyle/>
          <a:p>
            <a:endParaRPr lang="ar-IQ"/>
          </a:p>
        </p:txBody>
      </p:sp>
      <p:sp>
        <p:nvSpPr>
          <p:cNvPr id="35848" name="Oval 45"/>
          <p:cNvSpPr>
            <a:spLocks noChangeArrowheads="1"/>
          </p:cNvSpPr>
          <p:nvPr/>
        </p:nvSpPr>
        <p:spPr bwMode="auto">
          <a:xfrm>
            <a:off x="2286000" y="3505200"/>
            <a:ext cx="228600" cy="228600"/>
          </a:xfrm>
          <a:prstGeom prst="ellipse">
            <a:avLst/>
          </a:prstGeom>
          <a:solidFill>
            <a:schemeClr val="accent1"/>
          </a:solidFill>
          <a:ln w="9525">
            <a:solidFill>
              <a:schemeClr val="tx1"/>
            </a:solidFill>
            <a:round/>
            <a:headEnd/>
            <a:tailEnd/>
          </a:ln>
        </p:spPr>
        <p:txBody>
          <a:bodyPr wrap="none" anchor="ctr"/>
          <a:lstStyle/>
          <a:p>
            <a:endParaRPr lang="ar-IQ"/>
          </a:p>
        </p:txBody>
      </p:sp>
      <p:sp>
        <p:nvSpPr>
          <p:cNvPr id="35849" name="Oval 46"/>
          <p:cNvSpPr>
            <a:spLocks noChangeArrowheads="1"/>
          </p:cNvSpPr>
          <p:nvPr/>
        </p:nvSpPr>
        <p:spPr bwMode="auto">
          <a:xfrm>
            <a:off x="4419600" y="2590800"/>
            <a:ext cx="228600" cy="228600"/>
          </a:xfrm>
          <a:prstGeom prst="ellipse">
            <a:avLst/>
          </a:prstGeom>
          <a:solidFill>
            <a:schemeClr val="tx2"/>
          </a:solidFill>
          <a:ln w="9525">
            <a:solidFill>
              <a:schemeClr val="tx1"/>
            </a:solidFill>
            <a:round/>
            <a:headEnd/>
            <a:tailEnd/>
          </a:ln>
        </p:spPr>
        <p:txBody>
          <a:bodyPr wrap="none" anchor="ctr"/>
          <a:lstStyle/>
          <a:p>
            <a:endParaRPr lang="ar-IQ"/>
          </a:p>
        </p:txBody>
      </p:sp>
      <p:sp>
        <p:nvSpPr>
          <p:cNvPr id="35850" name="Line 47"/>
          <p:cNvSpPr>
            <a:spLocks noChangeShapeType="1"/>
          </p:cNvSpPr>
          <p:nvPr/>
        </p:nvSpPr>
        <p:spPr bwMode="auto">
          <a:xfrm flipH="1">
            <a:off x="5551488" y="4702175"/>
            <a:ext cx="352425" cy="954088"/>
          </a:xfrm>
          <a:prstGeom prst="line">
            <a:avLst/>
          </a:prstGeom>
          <a:noFill/>
          <a:ln w="9525">
            <a:solidFill>
              <a:schemeClr val="tx1"/>
            </a:solidFill>
            <a:round/>
            <a:headEnd/>
            <a:tailEnd type="triangle" w="med" len="med"/>
          </a:ln>
        </p:spPr>
        <p:txBody>
          <a:bodyPr wrap="none"/>
          <a:lstStyle/>
          <a:p>
            <a:endParaRPr lang="ar-IQ"/>
          </a:p>
        </p:txBody>
      </p:sp>
      <p:sp>
        <p:nvSpPr>
          <p:cNvPr id="35851" name="Line 48"/>
          <p:cNvSpPr>
            <a:spLocks noChangeShapeType="1"/>
          </p:cNvSpPr>
          <p:nvPr/>
        </p:nvSpPr>
        <p:spPr bwMode="auto">
          <a:xfrm>
            <a:off x="6061075" y="4689475"/>
            <a:ext cx="352425" cy="954088"/>
          </a:xfrm>
          <a:prstGeom prst="line">
            <a:avLst/>
          </a:prstGeom>
          <a:noFill/>
          <a:ln w="9525">
            <a:solidFill>
              <a:schemeClr val="tx1"/>
            </a:solidFill>
            <a:round/>
            <a:headEnd/>
            <a:tailEnd type="triangle" w="med" len="med"/>
          </a:ln>
        </p:spPr>
        <p:txBody>
          <a:bodyPr wrap="none"/>
          <a:lstStyle/>
          <a:p>
            <a:endParaRPr lang="ar-IQ"/>
          </a:p>
        </p:txBody>
      </p:sp>
      <p:sp>
        <p:nvSpPr>
          <p:cNvPr id="35852" name="Oval 49"/>
          <p:cNvSpPr>
            <a:spLocks noChangeArrowheads="1"/>
          </p:cNvSpPr>
          <p:nvPr/>
        </p:nvSpPr>
        <p:spPr bwMode="auto">
          <a:xfrm>
            <a:off x="3200400" y="4495800"/>
            <a:ext cx="228600" cy="228600"/>
          </a:xfrm>
          <a:prstGeom prst="ellipse">
            <a:avLst/>
          </a:prstGeom>
          <a:solidFill>
            <a:schemeClr val="accent1"/>
          </a:solidFill>
          <a:ln w="9525">
            <a:solidFill>
              <a:schemeClr val="tx1"/>
            </a:solidFill>
            <a:round/>
            <a:headEnd/>
            <a:tailEnd/>
          </a:ln>
        </p:spPr>
        <p:txBody>
          <a:bodyPr wrap="none" anchor="ctr"/>
          <a:lstStyle/>
          <a:p>
            <a:endParaRPr lang="ar-IQ"/>
          </a:p>
        </p:txBody>
      </p:sp>
      <p:sp>
        <p:nvSpPr>
          <p:cNvPr id="35853" name="Oval 50"/>
          <p:cNvSpPr>
            <a:spLocks noChangeArrowheads="1"/>
          </p:cNvSpPr>
          <p:nvPr/>
        </p:nvSpPr>
        <p:spPr bwMode="auto">
          <a:xfrm>
            <a:off x="1447800" y="4495800"/>
            <a:ext cx="228600" cy="228600"/>
          </a:xfrm>
          <a:prstGeom prst="ellipse">
            <a:avLst/>
          </a:prstGeom>
          <a:solidFill>
            <a:schemeClr val="accent1"/>
          </a:solidFill>
          <a:ln w="9525">
            <a:solidFill>
              <a:schemeClr val="tx1"/>
            </a:solidFill>
            <a:round/>
            <a:headEnd/>
            <a:tailEnd/>
          </a:ln>
        </p:spPr>
        <p:txBody>
          <a:bodyPr wrap="none" anchor="ctr"/>
          <a:lstStyle/>
          <a:p>
            <a:endParaRPr lang="ar-IQ"/>
          </a:p>
        </p:txBody>
      </p:sp>
      <p:sp>
        <p:nvSpPr>
          <p:cNvPr id="35854" name="Oval 51"/>
          <p:cNvSpPr>
            <a:spLocks noChangeArrowheads="1"/>
          </p:cNvSpPr>
          <p:nvPr/>
        </p:nvSpPr>
        <p:spPr bwMode="auto">
          <a:xfrm>
            <a:off x="2286000" y="3505200"/>
            <a:ext cx="228600" cy="228600"/>
          </a:xfrm>
          <a:prstGeom prst="ellipse">
            <a:avLst/>
          </a:prstGeom>
          <a:solidFill>
            <a:schemeClr val="tx2"/>
          </a:solidFill>
          <a:ln w="9525">
            <a:solidFill>
              <a:schemeClr val="tx1"/>
            </a:solidFill>
            <a:round/>
            <a:headEnd/>
            <a:tailEnd/>
          </a:ln>
        </p:spPr>
        <p:txBody>
          <a:bodyPr wrap="none" anchor="ctr"/>
          <a:lstStyle/>
          <a:p>
            <a:endParaRPr lang="ar-IQ"/>
          </a:p>
        </p:txBody>
      </p:sp>
      <p:sp>
        <p:nvSpPr>
          <p:cNvPr id="35855" name="Oval 52"/>
          <p:cNvSpPr>
            <a:spLocks noChangeArrowheads="1"/>
          </p:cNvSpPr>
          <p:nvPr/>
        </p:nvSpPr>
        <p:spPr bwMode="auto">
          <a:xfrm>
            <a:off x="1447800" y="4495800"/>
            <a:ext cx="228600" cy="228600"/>
          </a:xfrm>
          <a:prstGeom prst="ellipse">
            <a:avLst/>
          </a:prstGeom>
          <a:solidFill>
            <a:schemeClr val="tx2"/>
          </a:solidFill>
          <a:ln w="9525">
            <a:solidFill>
              <a:schemeClr val="tx1"/>
            </a:solidFill>
            <a:round/>
            <a:headEnd/>
            <a:tailEnd/>
          </a:ln>
        </p:spPr>
        <p:txBody>
          <a:bodyPr wrap="none" anchor="ctr"/>
          <a:lstStyle/>
          <a:p>
            <a:endParaRPr lang="ar-IQ"/>
          </a:p>
        </p:txBody>
      </p:sp>
      <p:sp>
        <p:nvSpPr>
          <p:cNvPr id="35856" name="Oval 53"/>
          <p:cNvSpPr>
            <a:spLocks noChangeArrowheads="1"/>
          </p:cNvSpPr>
          <p:nvPr/>
        </p:nvSpPr>
        <p:spPr bwMode="auto">
          <a:xfrm>
            <a:off x="1981200" y="5638800"/>
            <a:ext cx="228600" cy="228600"/>
          </a:xfrm>
          <a:prstGeom prst="ellipse">
            <a:avLst/>
          </a:prstGeom>
          <a:solidFill>
            <a:schemeClr val="accent1"/>
          </a:solidFill>
          <a:ln w="9525">
            <a:solidFill>
              <a:schemeClr val="tx1"/>
            </a:solidFill>
            <a:round/>
            <a:headEnd/>
            <a:tailEnd/>
          </a:ln>
        </p:spPr>
        <p:txBody>
          <a:bodyPr wrap="none" anchor="ctr"/>
          <a:lstStyle/>
          <a:p>
            <a:endParaRPr lang="ar-IQ"/>
          </a:p>
        </p:txBody>
      </p:sp>
      <p:sp>
        <p:nvSpPr>
          <p:cNvPr id="35857" name="Oval 54"/>
          <p:cNvSpPr>
            <a:spLocks noChangeArrowheads="1"/>
          </p:cNvSpPr>
          <p:nvPr/>
        </p:nvSpPr>
        <p:spPr bwMode="auto">
          <a:xfrm>
            <a:off x="914400" y="5638800"/>
            <a:ext cx="228600" cy="228600"/>
          </a:xfrm>
          <a:prstGeom prst="ellipse">
            <a:avLst/>
          </a:prstGeom>
          <a:solidFill>
            <a:schemeClr val="accent1"/>
          </a:solidFill>
          <a:ln w="9525">
            <a:solidFill>
              <a:schemeClr val="tx1"/>
            </a:solidFill>
            <a:round/>
            <a:headEnd/>
            <a:tailEnd/>
          </a:ln>
        </p:spPr>
        <p:txBody>
          <a:bodyPr wrap="none" anchor="ctr"/>
          <a:lstStyle/>
          <a:p>
            <a:endParaRPr lang="ar-IQ"/>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2"/>
          <p:cNvSpPr>
            <a:spLocks noGrp="1" noChangeArrowheads="1"/>
          </p:cNvSpPr>
          <p:nvPr>
            <p:ph type="title"/>
          </p:nvPr>
        </p:nvSpPr>
        <p:spPr/>
        <p:txBody>
          <a:bodyPr/>
          <a:lstStyle/>
          <a:p>
            <a:pPr eaLnBrk="1" hangingPunct="1">
              <a:defRPr/>
            </a:pPr>
            <a:r>
              <a:rPr lang="en-US" sz="4000" b="1" smtClean="0">
                <a:effectLst>
                  <a:outerShdw blurRad="38100" dist="38100" dir="2700000" algn="tl">
                    <a:srgbClr val="C0C0C0"/>
                  </a:outerShdw>
                </a:effectLst>
              </a:rPr>
              <a:t>Depth-First Strategy</a:t>
            </a:r>
          </a:p>
        </p:txBody>
      </p:sp>
      <p:sp>
        <p:nvSpPr>
          <p:cNvPr id="36867" name="Rectangle 3"/>
          <p:cNvSpPr>
            <a:spLocks noGrp="1" noChangeArrowheads="1"/>
          </p:cNvSpPr>
          <p:nvPr>
            <p:ph type="body" idx="1"/>
          </p:nvPr>
        </p:nvSpPr>
        <p:spPr/>
        <p:txBody>
          <a:bodyPr/>
          <a:lstStyle/>
          <a:p>
            <a:pPr eaLnBrk="1" hangingPunct="1">
              <a:buFontTx/>
              <a:buNone/>
            </a:pPr>
            <a:r>
              <a:rPr lang="en-US" smtClean="0"/>
              <a:t> </a:t>
            </a:r>
            <a:r>
              <a:rPr lang="en-US" sz="2800" smtClean="0"/>
              <a:t>New nodes are inserted at the front of FRINGE</a:t>
            </a:r>
          </a:p>
        </p:txBody>
      </p:sp>
      <p:sp>
        <p:nvSpPr>
          <p:cNvPr id="36868" name="Text Box 4"/>
          <p:cNvSpPr txBox="1">
            <a:spLocks noChangeArrowheads="1"/>
          </p:cNvSpPr>
          <p:nvPr/>
        </p:nvSpPr>
        <p:spPr bwMode="auto">
          <a:xfrm>
            <a:off x="4114800" y="2362200"/>
            <a:ext cx="350838" cy="457200"/>
          </a:xfrm>
          <a:prstGeom prst="rect">
            <a:avLst/>
          </a:prstGeom>
          <a:noFill/>
          <a:ln w="9525">
            <a:noFill/>
            <a:miter lim="800000"/>
            <a:headEnd/>
            <a:tailEnd/>
          </a:ln>
        </p:spPr>
        <p:txBody>
          <a:bodyPr wrap="none">
            <a:spAutoFit/>
          </a:bodyPr>
          <a:lstStyle/>
          <a:p>
            <a:r>
              <a:rPr lang="en-US" sz="2400">
                <a:latin typeface="Tahoma" pitchFamily="34" charset="0"/>
              </a:rPr>
              <a:t>1</a:t>
            </a:r>
          </a:p>
        </p:txBody>
      </p:sp>
      <p:grpSp>
        <p:nvGrpSpPr>
          <p:cNvPr id="2" name="Group 5"/>
          <p:cNvGrpSpPr>
            <a:grpSpLocks/>
          </p:cNvGrpSpPr>
          <p:nvPr/>
        </p:nvGrpSpPr>
        <p:grpSpPr bwMode="auto">
          <a:xfrm>
            <a:off x="914400" y="2590800"/>
            <a:ext cx="7391400" cy="3276600"/>
            <a:chOff x="576" y="1632"/>
            <a:chExt cx="4656" cy="2064"/>
          </a:xfrm>
        </p:grpSpPr>
        <p:grpSp>
          <p:nvGrpSpPr>
            <p:cNvPr id="3" name="Group 6"/>
            <p:cNvGrpSpPr>
              <a:grpSpLocks/>
            </p:cNvGrpSpPr>
            <p:nvPr/>
          </p:nvGrpSpPr>
          <p:grpSpPr bwMode="auto">
            <a:xfrm>
              <a:off x="576" y="1632"/>
              <a:ext cx="4656" cy="2064"/>
              <a:chOff x="576" y="1632"/>
              <a:chExt cx="4656" cy="2064"/>
            </a:xfrm>
          </p:grpSpPr>
          <p:sp>
            <p:nvSpPr>
              <p:cNvPr id="36888" name="Oval 7"/>
              <p:cNvSpPr>
                <a:spLocks noChangeArrowheads="1"/>
              </p:cNvSpPr>
              <p:nvPr/>
            </p:nvSpPr>
            <p:spPr bwMode="auto">
              <a:xfrm>
                <a:off x="2784" y="1632"/>
                <a:ext cx="144" cy="144"/>
              </a:xfrm>
              <a:prstGeom prst="ellipse">
                <a:avLst/>
              </a:prstGeom>
              <a:solidFill>
                <a:schemeClr val="accent2"/>
              </a:solidFill>
              <a:ln w="9525">
                <a:solidFill>
                  <a:schemeClr val="tx1"/>
                </a:solidFill>
                <a:round/>
                <a:headEnd/>
                <a:tailEnd/>
              </a:ln>
            </p:spPr>
            <p:txBody>
              <a:bodyPr wrap="none" anchor="ctr"/>
              <a:lstStyle/>
              <a:p>
                <a:endParaRPr lang="ar-IQ"/>
              </a:p>
            </p:txBody>
          </p:sp>
          <p:sp>
            <p:nvSpPr>
              <p:cNvPr id="36889" name="Oval 8"/>
              <p:cNvSpPr>
                <a:spLocks noChangeArrowheads="1"/>
              </p:cNvSpPr>
              <p:nvPr/>
            </p:nvSpPr>
            <p:spPr bwMode="auto">
              <a:xfrm>
                <a:off x="1440" y="2208"/>
                <a:ext cx="144" cy="144"/>
              </a:xfrm>
              <a:prstGeom prst="ellipse">
                <a:avLst/>
              </a:prstGeom>
              <a:solidFill>
                <a:schemeClr val="accent2"/>
              </a:solidFill>
              <a:ln w="9525">
                <a:solidFill>
                  <a:schemeClr val="tx1"/>
                </a:solidFill>
                <a:round/>
                <a:headEnd/>
                <a:tailEnd/>
              </a:ln>
            </p:spPr>
            <p:txBody>
              <a:bodyPr wrap="none" anchor="ctr"/>
              <a:lstStyle/>
              <a:p>
                <a:endParaRPr lang="ar-IQ"/>
              </a:p>
            </p:txBody>
          </p:sp>
          <p:sp>
            <p:nvSpPr>
              <p:cNvPr id="36890" name="Oval 9"/>
              <p:cNvSpPr>
                <a:spLocks noChangeArrowheads="1"/>
              </p:cNvSpPr>
              <p:nvPr/>
            </p:nvSpPr>
            <p:spPr bwMode="auto">
              <a:xfrm>
                <a:off x="4176" y="2208"/>
                <a:ext cx="144" cy="144"/>
              </a:xfrm>
              <a:prstGeom prst="ellipse">
                <a:avLst/>
              </a:prstGeom>
              <a:solidFill>
                <a:schemeClr val="accent2"/>
              </a:solidFill>
              <a:ln w="9525">
                <a:solidFill>
                  <a:schemeClr val="tx1"/>
                </a:solidFill>
                <a:round/>
                <a:headEnd/>
                <a:tailEnd/>
              </a:ln>
            </p:spPr>
            <p:txBody>
              <a:bodyPr wrap="none" anchor="ctr"/>
              <a:lstStyle/>
              <a:p>
                <a:endParaRPr lang="ar-IQ"/>
              </a:p>
            </p:txBody>
          </p:sp>
          <p:sp>
            <p:nvSpPr>
              <p:cNvPr id="36891" name="Oval 10"/>
              <p:cNvSpPr>
                <a:spLocks noChangeArrowheads="1"/>
              </p:cNvSpPr>
              <p:nvPr/>
            </p:nvSpPr>
            <p:spPr bwMode="auto">
              <a:xfrm>
                <a:off x="4752" y="2832"/>
                <a:ext cx="144" cy="144"/>
              </a:xfrm>
              <a:prstGeom prst="ellipse">
                <a:avLst/>
              </a:prstGeom>
              <a:solidFill>
                <a:schemeClr val="accent2"/>
              </a:solidFill>
              <a:ln w="9525">
                <a:solidFill>
                  <a:schemeClr val="tx1"/>
                </a:solidFill>
                <a:round/>
                <a:headEnd/>
                <a:tailEnd/>
              </a:ln>
            </p:spPr>
            <p:txBody>
              <a:bodyPr wrap="none" anchor="ctr"/>
              <a:lstStyle/>
              <a:p>
                <a:endParaRPr lang="ar-IQ"/>
              </a:p>
            </p:txBody>
          </p:sp>
          <p:sp>
            <p:nvSpPr>
              <p:cNvPr id="36892" name="Oval 11"/>
              <p:cNvSpPr>
                <a:spLocks noChangeArrowheads="1"/>
              </p:cNvSpPr>
              <p:nvPr/>
            </p:nvSpPr>
            <p:spPr bwMode="auto">
              <a:xfrm>
                <a:off x="3696" y="2832"/>
                <a:ext cx="144" cy="144"/>
              </a:xfrm>
              <a:prstGeom prst="ellipse">
                <a:avLst/>
              </a:prstGeom>
              <a:solidFill>
                <a:schemeClr val="accent2"/>
              </a:solidFill>
              <a:ln w="9525">
                <a:solidFill>
                  <a:schemeClr val="tx1"/>
                </a:solidFill>
                <a:round/>
                <a:headEnd/>
                <a:tailEnd/>
              </a:ln>
            </p:spPr>
            <p:txBody>
              <a:bodyPr wrap="none" anchor="ctr"/>
              <a:lstStyle/>
              <a:p>
                <a:endParaRPr lang="ar-IQ"/>
              </a:p>
            </p:txBody>
          </p:sp>
          <p:sp>
            <p:nvSpPr>
              <p:cNvPr id="36893" name="Oval 12"/>
              <p:cNvSpPr>
                <a:spLocks noChangeArrowheads="1"/>
              </p:cNvSpPr>
              <p:nvPr/>
            </p:nvSpPr>
            <p:spPr bwMode="auto">
              <a:xfrm>
                <a:off x="2016" y="2832"/>
                <a:ext cx="144" cy="144"/>
              </a:xfrm>
              <a:prstGeom prst="ellipse">
                <a:avLst/>
              </a:prstGeom>
              <a:solidFill>
                <a:schemeClr val="accent2"/>
              </a:solidFill>
              <a:ln w="9525">
                <a:solidFill>
                  <a:schemeClr val="tx1"/>
                </a:solidFill>
                <a:round/>
                <a:headEnd/>
                <a:tailEnd/>
              </a:ln>
            </p:spPr>
            <p:txBody>
              <a:bodyPr wrap="none" anchor="ctr"/>
              <a:lstStyle/>
              <a:p>
                <a:endParaRPr lang="ar-IQ"/>
              </a:p>
            </p:txBody>
          </p:sp>
          <p:sp>
            <p:nvSpPr>
              <p:cNvPr id="36894" name="Oval 13"/>
              <p:cNvSpPr>
                <a:spLocks noChangeArrowheads="1"/>
              </p:cNvSpPr>
              <p:nvPr/>
            </p:nvSpPr>
            <p:spPr bwMode="auto">
              <a:xfrm>
                <a:off x="912" y="2832"/>
                <a:ext cx="144" cy="144"/>
              </a:xfrm>
              <a:prstGeom prst="ellipse">
                <a:avLst/>
              </a:prstGeom>
              <a:solidFill>
                <a:schemeClr val="accent2"/>
              </a:solidFill>
              <a:ln w="9525">
                <a:solidFill>
                  <a:schemeClr val="tx1"/>
                </a:solidFill>
                <a:round/>
                <a:headEnd/>
                <a:tailEnd/>
              </a:ln>
            </p:spPr>
            <p:txBody>
              <a:bodyPr wrap="none" anchor="ctr"/>
              <a:lstStyle/>
              <a:p>
                <a:endParaRPr lang="ar-IQ"/>
              </a:p>
            </p:txBody>
          </p:sp>
          <p:sp>
            <p:nvSpPr>
              <p:cNvPr id="36895" name="Oval 14"/>
              <p:cNvSpPr>
                <a:spLocks noChangeArrowheads="1"/>
              </p:cNvSpPr>
              <p:nvPr/>
            </p:nvSpPr>
            <p:spPr bwMode="auto">
              <a:xfrm>
                <a:off x="1680" y="3552"/>
                <a:ext cx="144" cy="144"/>
              </a:xfrm>
              <a:prstGeom prst="ellipse">
                <a:avLst/>
              </a:prstGeom>
              <a:solidFill>
                <a:schemeClr val="accent2"/>
              </a:solidFill>
              <a:ln w="9525">
                <a:solidFill>
                  <a:schemeClr val="tx1"/>
                </a:solidFill>
                <a:round/>
                <a:headEnd/>
                <a:tailEnd/>
              </a:ln>
            </p:spPr>
            <p:txBody>
              <a:bodyPr wrap="none" anchor="ctr"/>
              <a:lstStyle/>
              <a:p>
                <a:endParaRPr lang="ar-IQ"/>
              </a:p>
            </p:txBody>
          </p:sp>
          <p:sp>
            <p:nvSpPr>
              <p:cNvPr id="36896" name="Oval 15"/>
              <p:cNvSpPr>
                <a:spLocks noChangeArrowheads="1"/>
              </p:cNvSpPr>
              <p:nvPr/>
            </p:nvSpPr>
            <p:spPr bwMode="auto">
              <a:xfrm>
                <a:off x="3408" y="3552"/>
                <a:ext cx="144" cy="144"/>
              </a:xfrm>
              <a:prstGeom prst="ellipse">
                <a:avLst/>
              </a:prstGeom>
              <a:solidFill>
                <a:schemeClr val="accent2"/>
              </a:solidFill>
              <a:ln w="9525">
                <a:solidFill>
                  <a:schemeClr val="tx1"/>
                </a:solidFill>
                <a:round/>
                <a:headEnd/>
                <a:tailEnd/>
              </a:ln>
            </p:spPr>
            <p:txBody>
              <a:bodyPr wrap="none" anchor="ctr"/>
              <a:lstStyle/>
              <a:p>
                <a:endParaRPr lang="ar-IQ"/>
              </a:p>
            </p:txBody>
          </p:sp>
          <p:sp>
            <p:nvSpPr>
              <p:cNvPr id="36897" name="Oval 16"/>
              <p:cNvSpPr>
                <a:spLocks noChangeArrowheads="1"/>
              </p:cNvSpPr>
              <p:nvPr/>
            </p:nvSpPr>
            <p:spPr bwMode="auto">
              <a:xfrm>
                <a:off x="2400" y="3552"/>
                <a:ext cx="144" cy="144"/>
              </a:xfrm>
              <a:prstGeom prst="ellipse">
                <a:avLst/>
              </a:prstGeom>
              <a:solidFill>
                <a:schemeClr val="accent2"/>
              </a:solidFill>
              <a:ln w="9525">
                <a:solidFill>
                  <a:schemeClr val="tx1"/>
                </a:solidFill>
                <a:round/>
                <a:headEnd/>
                <a:tailEnd/>
              </a:ln>
            </p:spPr>
            <p:txBody>
              <a:bodyPr wrap="none" anchor="ctr"/>
              <a:lstStyle/>
              <a:p>
                <a:endParaRPr lang="ar-IQ"/>
              </a:p>
            </p:txBody>
          </p:sp>
          <p:sp>
            <p:nvSpPr>
              <p:cNvPr id="36898" name="Oval 17"/>
              <p:cNvSpPr>
                <a:spLocks noChangeArrowheads="1"/>
              </p:cNvSpPr>
              <p:nvPr/>
            </p:nvSpPr>
            <p:spPr bwMode="auto">
              <a:xfrm>
                <a:off x="1248" y="3552"/>
                <a:ext cx="144" cy="144"/>
              </a:xfrm>
              <a:prstGeom prst="ellipse">
                <a:avLst/>
              </a:prstGeom>
              <a:solidFill>
                <a:schemeClr val="accent2"/>
              </a:solidFill>
              <a:ln w="9525">
                <a:solidFill>
                  <a:schemeClr val="tx1"/>
                </a:solidFill>
                <a:round/>
                <a:headEnd/>
                <a:tailEnd/>
              </a:ln>
            </p:spPr>
            <p:txBody>
              <a:bodyPr wrap="none" anchor="ctr"/>
              <a:lstStyle/>
              <a:p>
                <a:endParaRPr lang="ar-IQ"/>
              </a:p>
            </p:txBody>
          </p:sp>
          <p:sp>
            <p:nvSpPr>
              <p:cNvPr id="36899" name="Oval 18"/>
              <p:cNvSpPr>
                <a:spLocks noChangeArrowheads="1"/>
              </p:cNvSpPr>
              <p:nvPr/>
            </p:nvSpPr>
            <p:spPr bwMode="auto">
              <a:xfrm>
                <a:off x="576" y="3552"/>
                <a:ext cx="144" cy="144"/>
              </a:xfrm>
              <a:prstGeom prst="ellipse">
                <a:avLst/>
              </a:prstGeom>
              <a:solidFill>
                <a:schemeClr val="accent2"/>
              </a:solidFill>
              <a:ln w="9525">
                <a:solidFill>
                  <a:schemeClr val="tx1"/>
                </a:solidFill>
                <a:round/>
                <a:headEnd/>
                <a:tailEnd/>
              </a:ln>
            </p:spPr>
            <p:txBody>
              <a:bodyPr wrap="none" anchor="ctr"/>
              <a:lstStyle/>
              <a:p>
                <a:endParaRPr lang="ar-IQ"/>
              </a:p>
            </p:txBody>
          </p:sp>
          <p:sp>
            <p:nvSpPr>
              <p:cNvPr id="36900" name="Line 19"/>
              <p:cNvSpPr>
                <a:spLocks noChangeShapeType="1"/>
              </p:cNvSpPr>
              <p:nvPr/>
            </p:nvSpPr>
            <p:spPr bwMode="auto">
              <a:xfrm flipH="1">
                <a:off x="1580" y="1728"/>
                <a:ext cx="1204" cy="518"/>
              </a:xfrm>
              <a:prstGeom prst="line">
                <a:avLst/>
              </a:prstGeom>
              <a:noFill/>
              <a:ln w="9525">
                <a:solidFill>
                  <a:schemeClr val="tx1"/>
                </a:solidFill>
                <a:round/>
                <a:headEnd/>
                <a:tailEnd type="triangle" w="med" len="med"/>
              </a:ln>
            </p:spPr>
            <p:txBody>
              <a:bodyPr wrap="none"/>
              <a:lstStyle/>
              <a:p>
                <a:endParaRPr lang="ar-IQ"/>
              </a:p>
            </p:txBody>
          </p:sp>
          <p:sp>
            <p:nvSpPr>
              <p:cNvPr id="36901" name="Line 20"/>
              <p:cNvSpPr>
                <a:spLocks noChangeShapeType="1"/>
              </p:cNvSpPr>
              <p:nvPr/>
            </p:nvSpPr>
            <p:spPr bwMode="auto">
              <a:xfrm>
                <a:off x="2905" y="1744"/>
                <a:ext cx="1267" cy="502"/>
              </a:xfrm>
              <a:prstGeom prst="line">
                <a:avLst/>
              </a:prstGeom>
              <a:noFill/>
              <a:ln w="9525">
                <a:solidFill>
                  <a:schemeClr val="tx1"/>
                </a:solidFill>
                <a:round/>
                <a:headEnd/>
                <a:tailEnd type="triangle" w="med" len="med"/>
              </a:ln>
            </p:spPr>
            <p:txBody>
              <a:bodyPr wrap="none"/>
              <a:lstStyle/>
              <a:p>
                <a:endParaRPr lang="ar-IQ"/>
              </a:p>
            </p:txBody>
          </p:sp>
          <p:sp>
            <p:nvSpPr>
              <p:cNvPr id="36902" name="Line 21"/>
              <p:cNvSpPr>
                <a:spLocks noChangeShapeType="1"/>
              </p:cNvSpPr>
              <p:nvPr/>
            </p:nvSpPr>
            <p:spPr bwMode="auto">
              <a:xfrm flipH="1">
                <a:off x="1037" y="2329"/>
                <a:ext cx="428" cy="526"/>
              </a:xfrm>
              <a:prstGeom prst="line">
                <a:avLst/>
              </a:prstGeom>
              <a:noFill/>
              <a:ln w="9525">
                <a:solidFill>
                  <a:schemeClr val="tx1"/>
                </a:solidFill>
                <a:round/>
                <a:headEnd/>
                <a:tailEnd type="triangle" w="med" len="med"/>
              </a:ln>
            </p:spPr>
            <p:txBody>
              <a:bodyPr wrap="none"/>
              <a:lstStyle/>
              <a:p>
                <a:endParaRPr lang="ar-IQ"/>
              </a:p>
            </p:txBody>
          </p:sp>
          <p:sp>
            <p:nvSpPr>
              <p:cNvPr id="36903" name="Line 22"/>
              <p:cNvSpPr>
                <a:spLocks noChangeShapeType="1"/>
              </p:cNvSpPr>
              <p:nvPr/>
            </p:nvSpPr>
            <p:spPr bwMode="auto">
              <a:xfrm>
                <a:off x="1580" y="2329"/>
                <a:ext cx="452" cy="518"/>
              </a:xfrm>
              <a:prstGeom prst="line">
                <a:avLst/>
              </a:prstGeom>
              <a:noFill/>
              <a:ln w="9525">
                <a:solidFill>
                  <a:schemeClr val="tx1"/>
                </a:solidFill>
                <a:round/>
                <a:headEnd/>
                <a:tailEnd type="triangle" w="med" len="med"/>
              </a:ln>
            </p:spPr>
            <p:txBody>
              <a:bodyPr wrap="none"/>
              <a:lstStyle/>
              <a:p>
                <a:endParaRPr lang="ar-IQ"/>
              </a:p>
            </p:txBody>
          </p:sp>
          <p:sp>
            <p:nvSpPr>
              <p:cNvPr id="36904" name="Line 23"/>
              <p:cNvSpPr>
                <a:spLocks noChangeShapeType="1"/>
              </p:cNvSpPr>
              <p:nvPr/>
            </p:nvSpPr>
            <p:spPr bwMode="auto">
              <a:xfrm>
                <a:off x="4295" y="2337"/>
                <a:ext cx="486" cy="502"/>
              </a:xfrm>
              <a:prstGeom prst="line">
                <a:avLst/>
              </a:prstGeom>
              <a:noFill/>
              <a:ln w="9525">
                <a:solidFill>
                  <a:schemeClr val="tx1"/>
                </a:solidFill>
                <a:round/>
                <a:headEnd/>
                <a:tailEnd type="triangle" w="med" len="med"/>
              </a:ln>
            </p:spPr>
            <p:txBody>
              <a:bodyPr wrap="none"/>
              <a:lstStyle/>
              <a:p>
                <a:endParaRPr lang="ar-IQ"/>
              </a:p>
            </p:txBody>
          </p:sp>
          <p:sp>
            <p:nvSpPr>
              <p:cNvPr id="36905" name="Line 24"/>
              <p:cNvSpPr>
                <a:spLocks noChangeShapeType="1"/>
              </p:cNvSpPr>
              <p:nvPr/>
            </p:nvSpPr>
            <p:spPr bwMode="auto">
              <a:xfrm flipH="1">
                <a:off x="3818" y="2345"/>
                <a:ext cx="403" cy="502"/>
              </a:xfrm>
              <a:prstGeom prst="line">
                <a:avLst/>
              </a:prstGeom>
              <a:noFill/>
              <a:ln w="9525">
                <a:solidFill>
                  <a:schemeClr val="tx1"/>
                </a:solidFill>
                <a:round/>
                <a:headEnd/>
                <a:tailEnd type="triangle" w="med" len="med"/>
              </a:ln>
            </p:spPr>
            <p:txBody>
              <a:bodyPr wrap="none"/>
              <a:lstStyle/>
              <a:p>
                <a:endParaRPr lang="ar-IQ"/>
              </a:p>
            </p:txBody>
          </p:sp>
          <p:sp>
            <p:nvSpPr>
              <p:cNvPr id="36906" name="Line 25"/>
              <p:cNvSpPr>
                <a:spLocks noChangeShapeType="1"/>
              </p:cNvSpPr>
              <p:nvPr/>
            </p:nvSpPr>
            <p:spPr bwMode="auto">
              <a:xfrm flipH="1">
                <a:off x="667" y="2962"/>
                <a:ext cx="279" cy="593"/>
              </a:xfrm>
              <a:prstGeom prst="line">
                <a:avLst/>
              </a:prstGeom>
              <a:noFill/>
              <a:ln w="9525">
                <a:solidFill>
                  <a:schemeClr val="tx1"/>
                </a:solidFill>
                <a:round/>
                <a:headEnd/>
                <a:tailEnd type="triangle" w="med" len="med"/>
              </a:ln>
            </p:spPr>
            <p:txBody>
              <a:bodyPr wrap="none"/>
              <a:lstStyle/>
              <a:p>
                <a:endParaRPr lang="ar-IQ"/>
              </a:p>
            </p:txBody>
          </p:sp>
          <p:sp>
            <p:nvSpPr>
              <p:cNvPr id="36907" name="Line 26"/>
              <p:cNvSpPr>
                <a:spLocks noChangeShapeType="1"/>
              </p:cNvSpPr>
              <p:nvPr/>
            </p:nvSpPr>
            <p:spPr bwMode="auto">
              <a:xfrm>
                <a:off x="1012" y="2971"/>
                <a:ext cx="280" cy="584"/>
              </a:xfrm>
              <a:prstGeom prst="line">
                <a:avLst/>
              </a:prstGeom>
              <a:noFill/>
              <a:ln w="9525">
                <a:solidFill>
                  <a:schemeClr val="tx1"/>
                </a:solidFill>
                <a:round/>
                <a:headEnd/>
                <a:tailEnd type="triangle" w="med" len="med"/>
              </a:ln>
            </p:spPr>
            <p:txBody>
              <a:bodyPr wrap="none"/>
              <a:lstStyle/>
              <a:p>
                <a:endParaRPr lang="ar-IQ"/>
              </a:p>
            </p:txBody>
          </p:sp>
          <p:sp>
            <p:nvSpPr>
              <p:cNvPr id="36908" name="Line 27"/>
              <p:cNvSpPr>
                <a:spLocks noChangeShapeType="1"/>
              </p:cNvSpPr>
              <p:nvPr/>
            </p:nvSpPr>
            <p:spPr bwMode="auto">
              <a:xfrm flipH="1">
                <a:off x="1761" y="2971"/>
                <a:ext cx="288" cy="592"/>
              </a:xfrm>
              <a:prstGeom prst="line">
                <a:avLst/>
              </a:prstGeom>
              <a:noFill/>
              <a:ln w="9525">
                <a:solidFill>
                  <a:schemeClr val="tx1"/>
                </a:solidFill>
                <a:round/>
                <a:headEnd/>
                <a:tailEnd type="triangle" w="med" len="med"/>
              </a:ln>
            </p:spPr>
            <p:txBody>
              <a:bodyPr wrap="none"/>
              <a:lstStyle/>
              <a:p>
                <a:endParaRPr lang="ar-IQ"/>
              </a:p>
            </p:txBody>
          </p:sp>
          <p:sp>
            <p:nvSpPr>
              <p:cNvPr id="36909" name="Line 28"/>
              <p:cNvSpPr>
                <a:spLocks noChangeShapeType="1"/>
              </p:cNvSpPr>
              <p:nvPr/>
            </p:nvSpPr>
            <p:spPr bwMode="auto">
              <a:xfrm>
                <a:off x="2115" y="2971"/>
                <a:ext cx="321" cy="592"/>
              </a:xfrm>
              <a:prstGeom prst="line">
                <a:avLst/>
              </a:prstGeom>
              <a:noFill/>
              <a:ln w="9525">
                <a:solidFill>
                  <a:schemeClr val="tx1"/>
                </a:solidFill>
                <a:round/>
                <a:headEnd/>
                <a:tailEnd type="triangle" w="med" len="med"/>
              </a:ln>
            </p:spPr>
            <p:txBody>
              <a:bodyPr wrap="none"/>
              <a:lstStyle/>
              <a:p>
                <a:endParaRPr lang="ar-IQ"/>
              </a:p>
            </p:txBody>
          </p:sp>
          <p:sp>
            <p:nvSpPr>
              <p:cNvPr id="36910" name="Oval 29"/>
              <p:cNvSpPr>
                <a:spLocks noChangeArrowheads="1"/>
              </p:cNvSpPr>
              <p:nvPr/>
            </p:nvSpPr>
            <p:spPr bwMode="auto">
              <a:xfrm>
                <a:off x="2784" y="1632"/>
                <a:ext cx="144" cy="144"/>
              </a:xfrm>
              <a:prstGeom prst="ellipse">
                <a:avLst/>
              </a:prstGeom>
              <a:solidFill>
                <a:srgbClr val="FF3300"/>
              </a:solidFill>
              <a:ln w="9525">
                <a:solidFill>
                  <a:schemeClr val="tx1"/>
                </a:solidFill>
                <a:round/>
                <a:headEnd/>
                <a:tailEnd/>
              </a:ln>
            </p:spPr>
            <p:txBody>
              <a:bodyPr wrap="none" anchor="ctr"/>
              <a:lstStyle/>
              <a:p>
                <a:endParaRPr lang="ar-IQ"/>
              </a:p>
            </p:txBody>
          </p:sp>
          <p:grpSp>
            <p:nvGrpSpPr>
              <p:cNvPr id="4" name="Group 30"/>
              <p:cNvGrpSpPr>
                <a:grpSpLocks/>
              </p:cNvGrpSpPr>
              <p:nvPr/>
            </p:nvGrpSpPr>
            <p:grpSpPr bwMode="auto">
              <a:xfrm>
                <a:off x="3984" y="3552"/>
                <a:ext cx="144" cy="144"/>
                <a:chOff x="4176" y="3552"/>
                <a:chExt cx="144" cy="144"/>
              </a:xfrm>
            </p:grpSpPr>
            <p:sp>
              <p:nvSpPr>
                <p:cNvPr id="36918" name="Oval 31"/>
                <p:cNvSpPr>
                  <a:spLocks noChangeArrowheads="1"/>
                </p:cNvSpPr>
                <p:nvPr/>
              </p:nvSpPr>
              <p:spPr bwMode="auto">
                <a:xfrm>
                  <a:off x="4176" y="3552"/>
                  <a:ext cx="144" cy="144"/>
                </a:xfrm>
                <a:prstGeom prst="ellipse">
                  <a:avLst/>
                </a:prstGeom>
                <a:solidFill>
                  <a:schemeClr val="accent2"/>
                </a:solidFill>
                <a:ln w="9525">
                  <a:solidFill>
                    <a:schemeClr val="tx1"/>
                  </a:solidFill>
                  <a:round/>
                  <a:headEnd/>
                  <a:tailEnd/>
                </a:ln>
              </p:spPr>
              <p:txBody>
                <a:bodyPr wrap="none" anchor="ctr"/>
                <a:lstStyle/>
                <a:p>
                  <a:endParaRPr lang="ar-IQ"/>
                </a:p>
              </p:txBody>
            </p:sp>
            <p:sp>
              <p:nvSpPr>
                <p:cNvPr id="36919" name="Oval 32"/>
                <p:cNvSpPr>
                  <a:spLocks noChangeArrowheads="1"/>
                </p:cNvSpPr>
                <p:nvPr/>
              </p:nvSpPr>
              <p:spPr bwMode="auto">
                <a:xfrm>
                  <a:off x="4176" y="3552"/>
                  <a:ext cx="144" cy="144"/>
                </a:xfrm>
                <a:prstGeom prst="ellipse">
                  <a:avLst/>
                </a:prstGeom>
                <a:solidFill>
                  <a:srgbClr val="33CC33"/>
                </a:solidFill>
                <a:ln w="9525">
                  <a:solidFill>
                    <a:schemeClr val="tx1"/>
                  </a:solidFill>
                  <a:round/>
                  <a:headEnd/>
                  <a:tailEnd/>
                </a:ln>
              </p:spPr>
              <p:txBody>
                <a:bodyPr wrap="none" anchor="ctr"/>
                <a:lstStyle/>
                <a:p>
                  <a:endParaRPr lang="ar-IQ"/>
                </a:p>
              </p:txBody>
            </p:sp>
          </p:grpSp>
          <p:sp>
            <p:nvSpPr>
              <p:cNvPr id="36912" name="Oval 33"/>
              <p:cNvSpPr>
                <a:spLocks noChangeArrowheads="1"/>
              </p:cNvSpPr>
              <p:nvPr/>
            </p:nvSpPr>
            <p:spPr bwMode="auto">
              <a:xfrm>
                <a:off x="4512" y="3552"/>
                <a:ext cx="144" cy="144"/>
              </a:xfrm>
              <a:prstGeom prst="ellipse">
                <a:avLst/>
              </a:prstGeom>
              <a:solidFill>
                <a:schemeClr val="accent2"/>
              </a:solidFill>
              <a:ln w="9525">
                <a:solidFill>
                  <a:schemeClr val="tx1"/>
                </a:solidFill>
                <a:round/>
                <a:headEnd/>
                <a:tailEnd/>
              </a:ln>
            </p:spPr>
            <p:txBody>
              <a:bodyPr wrap="none" anchor="ctr"/>
              <a:lstStyle/>
              <a:p>
                <a:endParaRPr lang="ar-IQ"/>
              </a:p>
            </p:txBody>
          </p:sp>
          <p:sp>
            <p:nvSpPr>
              <p:cNvPr id="36913" name="Oval 34"/>
              <p:cNvSpPr>
                <a:spLocks noChangeArrowheads="1"/>
              </p:cNvSpPr>
              <p:nvPr/>
            </p:nvSpPr>
            <p:spPr bwMode="auto">
              <a:xfrm>
                <a:off x="5088" y="3552"/>
                <a:ext cx="144" cy="144"/>
              </a:xfrm>
              <a:prstGeom prst="ellipse">
                <a:avLst/>
              </a:prstGeom>
              <a:solidFill>
                <a:schemeClr val="accent2"/>
              </a:solidFill>
              <a:ln w="9525">
                <a:solidFill>
                  <a:schemeClr val="tx1"/>
                </a:solidFill>
                <a:round/>
                <a:headEnd/>
                <a:tailEnd/>
              </a:ln>
            </p:spPr>
            <p:txBody>
              <a:bodyPr wrap="none" anchor="ctr"/>
              <a:lstStyle/>
              <a:p>
                <a:endParaRPr lang="ar-IQ"/>
              </a:p>
            </p:txBody>
          </p:sp>
          <p:sp>
            <p:nvSpPr>
              <p:cNvPr id="36914" name="Line 35"/>
              <p:cNvSpPr>
                <a:spLocks noChangeShapeType="1"/>
              </p:cNvSpPr>
              <p:nvPr/>
            </p:nvSpPr>
            <p:spPr bwMode="auto">
              <a:xfrm flipH="1">
                <a:off x="3497" y="2962"/>
                <a:ext cx="222" cy="601"/>
              </a:xfrm>
              <a:prstGeom prst="line">
                <a:avLst/>
              </a:prstGeom>
              <a:noFill/>
              <a:ln w="9525">
                <a:solidFill>
                  <a:schemeClr val="tx1"/>
                </a:solidFill>
                <a:round/>
                <a:headEnd/>
                <a:tailEnd type="triangle" w="med" len="med"/>
              </a:ln>
            </p:spPr>
            <p:txBody>
              <a:bodyPr wrap="none"/>
              <a:lstStyle/>
              <a:p>
                <a:endParaRPr lang="ar-IQ"/>
              </a:p>
            </p:txBody>
          </p:sp>
          <p:sp>
            <p:nvSpPr>
              <p:cNvPr id="36915" name="Line 36"/>
              <p:cNvSpPr>
                <a:spLocks noChangeShapeType="1"/>
              </p:cNvSpPr>
              <p:nvPr/>
            </p:nvSpPr>
            <p:spPr bwMode="auto">
              <a:xfrm>
                <a:off x="3818" y="2954"/>
                <a:ext cx="222" cy="601"/>
              </a:xfrm>
              <a:prstGeom prst="line">
                <a:avLst/>
              </a:prstGeom>
              <a:noFill/>
              <a:ln w="9525">
                <a:solidFill>
                  <a:schemeClr val="tx1"/>
                </a:solidFill>
                <a:round/>
                <a:headEnd/>
                <a:tailEnd type="triangle" w="med" len="med"/>
              </a:ln>
            </p:spPr>
            <p:txBody>
              <a:bodyPr wrap="none"/>
              <a:lstStyle/>
              <a:p>
                <a:endParaRPr lang="ar-IQ"/>
              </a:p>
            </p:txBody>
          </p:sp>
          <p:sp>
            <p:nvSpPr>
              <p:cNvPr id="36916" name="Line 37"/>
              <p:cNvSpPr>
                <a:spLocks noChangeShapeType="1"/>
              </p:cNvSpPr>
              <p:nvPr/>
            </p:nvSpPr>
            <p:spPr bwMode="auto">
              <a:xfrm flipH="1">
                <a:off x="4583" y="2971"/>
                <a:ext cx="206" cy="584"/>
              </a:xfrm>
              <a:prstGeom prst="line">
                <a:avLst/>
              </a:prstGeom>
              <a:noFill/>
              <a:ln w="9525">
                <a:solidFill>
                  <a:schemeClr val="tx1"/>
                </a:solidFill>
                <a:round/>
                <a:headEnd/>
                <a:tailEnd type="triangle" w="med" len="med"/>
              </a:ln>
            </p:spPr>
            <p:txBody>
              <a:bodyPr wrap="none"/>
              <a:lstStyle/>
              <a:p>
                <a:endParaRPr lang="ar-IQ"/>
              </a:p>
            </p:txBody>
          </p:sp>
          <p:sp>
            <p:nvSpPr>
              <p:cNvPr id="36917" name="Line 38"/>
              <p:cNvSpPr>
                <a:spLocks noChangeShapeType="1"/>
              </p:cNvSpPr>
              <p:nvPr/>
            </p:nvSpPr>
            <p:spPr bwMode="auto">
              <a:xfrm>
                <a:off x="4880" y="2962"/>
                <a:ext cx="246" cy="601"/>
              </a:xfrm>
              <a:prstGeom prst="line">
                <a:avLst/>
              </a:prstGeom>
              <a:noFill/>
              <a:ln w="9525">
                <a:solidFill>
                  <a:schemeClr val="tx1"/>
                </a:solidFill>
                <a:round/>
                <a:headEnd/>
                <a:tailEnd type="triangle" w="med" len="med"/>
              </a:ln>
            </p:spPr>
            <p:txBody>
              <a:bodyPr wrap="none"/>
              <a:lstStyle/>
              <a:p>
                <a:endParaRPr lang="ar-IQ"/>
              </a:p>
            </p:txBody>
          </p:sp>
        </p:grpSp>
        <p:sp>
          <p:nvSpPr>
            <p:cNvPr id="36884" name="Text Box 39"/>
            <p:cNvSpPr txBox="1">
              <a:spLocks noChangeArrowheads="1"/>
            </p:cNvSpPr>
            <p:nvPr/>
          </p:nvSpPr>
          <p:spPr bwMode="auto">
            <a:xfrm>
              <a:off x="1248" y="2064"/>
              <a:ext cx="221" cy="288"/>
            </a:xfrm>
            <a:prstGeom prst="rect">
              <a:avLst/>
            </a:prstGeom>
            <a:noFill/>
            <a:ln w="9525">
              <a:noFill/>
              <a:miter lim="800000"/>
              <a:headEnd/>
              <a:tailEnd/>
            </a:ln>
          </p:spPr>
          <p:txBody>
            <a:bodyPr wrap="none">
              <a:spAutoFit/>
            </a:bodyPr>
            <a:lstStyle/>
            <a:p>
              <a:r>
                <a:rPr lang="en-US" sz="2400">
                  <a:latin typeface="Tahoma" pitchFamily="34" charset="0"/>
                </a:rPr>
                <a:t>2</a:t>
              </a:r>
            </a:p>
          </p:txBody>
        </p:sp>
        <p:sp>
          <p:nvSpPr>
            <p:cNvPr id="36885" name="Text Box 40"/>
            <p:cNvSpPr txBox="1">
              <a:spLocks noChangeArrowheads="1"/>
            </p:cNvSpPr>
            <p:nvPr/>
          </p:nvSpPr>
          <p:spPr bwMode="auto">
            <a:xfrm>
              <a:off x="4320" y="2064"/>
              <a:ext cx="221" cy="288"/>
            </a:xfrm>
            <a:prstGeom prst="rect">
              <a:avLst/>
            </a:prstGeom>
            <a:noFill/>
            <a:ln w="9525">
              <a:noFill/>
              <a:miter lim="800000"/>
              <a:headEnd/>
              <a:tailEnd/>
            </a:ln>
          </p:spPr>
          <p:txBody>
            <a:bodyPr wrap="none">
              <a:spAutoFit/>
            </a:bodyPr>
            <a:lstStyle/>
            <a:p>
              <a:r>
                <a:rPr lang="en-US" sz="2400">
                  <a:latin typeface="Tahoma" pitchFamily="34" charset="0"/>
                </a:rPr>
                <a:t>3</a:t>
              </a:r>
            </a:p>
          </p:txBody>
        </p:sp>
        <p:sp>
          <p:nvSpPr>
            <p:cNvPr id="36886" name="Text Box 41"/>
            <p:cNvSpPr txBox="1">
              <a:spLocks noChangeArrowheads="1"/>
            </p:cNvSpPr>
            <p:nvPr/>
          </p:nvSpPr>
          <p:spPr bwMode="auto">
            <a:xfrm>
              <a:off x="720" y="2640"/>
              <a:ext cx="221" cy="288"/>
            </a:xfrm>
            <a:prstGeom prst="rect">
              <a:avLst/>
            </a:prstGeom>
            <a:noFill/>
            <a:ln w="9525">
              <a:noFill/>
              <a:miter lim="800000"/>
              <a:headEnd/>
              <a:tailEnd/>
            </a:ln>
          </p:spPr>
          <p:txBody>
            <a:bodyPr wrap="none">
              <a:spAutoFit/>
            </a:bodyPr>
            <a:lstStyle/>
            <a:p>
              <a:r>
                <a:rPr lang="en-US" sz="2400">
                  <a:latin typeface="Tahoma" pitchFamily="34" charset="0"/>
                </a:rPr>
                <a:t>4</a:t>
              </a:r>
            </a:p>
          </p:txBody>
        </p:sp>
        <p:sp>
          <p:nvSpPr>
            <p:cNvPr id="36887" name="Text Box 42"/>
            <p:cNvSpPr txBox="1">
              <a:spLocks noChangeArrowheads="1"/>
            </p:cNvSpPr>
            <p:nvPr/>
          </p:nvSpPr>
          <p:spPr bwMode="auto">
            <a:xfrm>
              <a:off x="2112" y="2640"/>
              <a:ext cx="221" cy="288"/>
            </a:xfrm>
            <a:prstGeom prst="rect">
              <a:avLst/>
            </a:prstGeom>
            <a:noFill/>
            <a:ln w="9525">
              <a:noFill/>
              <a:miter lim="800000"/>
              <a:headEnd/>
              <a:tailEnd/>
            </a:ln>
          </p:spPr>
          <p:txBody>
            <a:bodyPr wrap="none">
              <a:spAutoFit/>
            </a:bodyPr>
            <a:lstStyle/>
            <a:p>
              <a:r>
                <a:rPr lang="en-US" sz="2400">
                  <a:latin typeface="Tahoma" pitchFamily="34" charset="0"/>
                </a:rPr>
                <a:t>5</a:t>
              </a:r>
            </a:p>
          </p:txBody>
        </p:sp>
      </p:grpSp>
      <p:sp>
        <p:nvSpPr>
          <p:cNvPr id="36870" name="AutoShape 43"/>
          <p:cNvSpPr>
            <a:spLocks noChangeArrowheads="1"/>
          </p:cNvSpPr>
          <p:nvPr/>
        </p:nvSpPr>
        <p:spPr bwMode="auto">
          <a:xfrm>
            <a:off x="1676400" y="5638800"/>
            <a:ext cx="228600" cy="152400"/>
          </a:xfrm>
          <a:prstGeom prst="chevron">
            <a:avLst>
              <a:gd name="adj" fmla="val 37500"/>
            </a:avLst>
          </a:prstGeom>
          <a:solidFill>
            <a:srgbClr val="3366FF"/>
          </a:solidFill>
          <a:ln w="9525">
            <a:solidFill>
              <a:schemeClr val="tx1"/>
            </a:solidFill>
            <a:miter lim="800000"/>
            <a:headEnd/>
            <a:tailEnd/>
          </a:ln>
        </p:spPr>
        <p:txBody>
          <a:bodyPr wrap="none" anchor="ctr"/>
          <a:lstStyle/>
          <a:p>
            <a:endParaRPr lang="ar-IQ"/>
          </a:p>
        </p:txBody>
      </p:sp>
      <p:sp>
        <p:nvSpPr>
          <p:cNvPr id="36871" name="Oval 44"/>
          <p:cNvSpPr>
            <a:spLocks noChangeArrowheads="1"/>
          </p:cNvSpPr>
          <p:nvPr/>
        </p:nvSpPr>
        <p:spPr bwMode="auto">
          <a:xfrm>
            <a:off x="6629400" y="3505200"/>
            <a:ext cx="228600" cy="228600"/>
          </a:xfrm>
          <a:prstGeom prst="ellipse">
            <a:avLst/>
          </a:prstGeom>
          <a:solidFill>
            <a:schemeClr val="accent1"/>
          </a:solidFill>
          <a:ln w="9525">
            <a:solidFill>
              <a:schemeClr val="tx1"/>
            </a:solidFill>
            <a:round/>
            <a:headEnd/>
            <a:tailEnd/>
          </a:ln>
        </p:spPr>
        <p:txBody>
          <a:bodyPr wrap="none" anchor="ctr"/>
          <a:lstStyle/>
          <a:p>
            <a:endParaRPr lang="ar-IQ"/>
          </a:p>
        </p:txBody>
      </p:sp>
      <p:sp>
        <p:nvSpPr>
          <p:cNvPr id="36872" name="Oval 45"/>
          <p:cNvSpPr>
            <a:spLocks noChangeArrowheads="1"/>
          </p:cNvSpPr>
          <p:nvPr/>
        </p:nvSpPr>
        <p:spPr bwMode="auto">
          <a:xfrm>
            <a:off x="2286000" y="3505200"/>
            <a:ext cx="228600" cy="228600"/>
          </a:xfrm>
          <a:prstGeom prst="ellipse">
            <a:avLst/>
          </a:prstGeom>
          <a:solidFill>
            <a:schemeClr val="accent1"/>
          </a:solidFill>
          <a:ln w="9525">
            <a:solidFill>
              <a:schemeClr val="tx1"/>
            </a:solidFill>
            <a:round/>
            <a:headEnd/>
            <a:tailEnd/>
          </a:ln>
        </p:spPr>
        <p:txBody>
          <a:bodyPr wrap="none" anchor="ctr"/>
          <a:lstStyle/>
          <a:p>
            <a:endParaRPr lang="ar-IQ"/>
          </a:p>
        </p:txBody>
      </p:sp>
      <p:sp>
        <p:nvSpPr>
          <p:cNvPr id="36873" name="Oval 46"/>
          <p:cNvSpPr>
            <a:spLocks noChangeArrowheads="1"/>
          </p:cNvSpPr>
          <p:nvPr/>
        </p:nvSpPr>
        <p:spPr bwMode="auto">
          <a:xfrm>
            <a:off x="4419600" y="2590800"/>
            <a:ext cx="228600" cy="228600"/>
          </a:xfrm>
          <a:prstGeom prst="ellipse">
            <a:avLst/>
          </a:prstGeom>
          <a:solidFill>
            <a:schemeClr val="tx2"/>
          </a:solidFill>
          <a:ln w="9525">
            <a:solidFill>
              <a:schemeClr val="tx1"/>
            </a:solidFill>
            <a:round/>
            <a:headEnd/>
            <a:tailEnd/>
          </a:ln>
        </p:spPr>
        <p:txBody>
          <a:bodyPr wrap="none" anchor="ctr"/>
          <a:lstStyle/>
          <a:p>
            <a:endParaRPr lang="ar-IQ"/>
          </a:p>
        </p:txBody>
      </p:sp>
      <p:sp>
        <p:nvSpPr>
          <p:cNvPr id="36874" name="Line 47"/>
          <p:cNvSpPr>
            <a:spLocks noChangeShapeType="1"/>
          </p:cNvSpPr>
          <p:nvPr/>
        </p:nvSpPr>
        <p:spPr bwMode="auto">
          <a:xfrm flipH="1">
            <a:off x="5551488" y="4702175"/>
            <a:ext cx="352425" cy="954088"/>
          </a:xfrm>
          <a:prstGeom prst="line">
            <a:avLst/>
          </a:prstGeom>
          <a:noFill/>
          <a:ln w="9525">
            <a:solidFill>
              <a:schemeClr val="tx1"/>
            </a:solidFill>
            <a:round/>
            <a:headEnd/>
            <a:tailEnd type="triangle" w="med" len="med"/>
          </a:ln>
        </p:spPr>
        <p:txBody>
          <a:bodyPr wrap="none"/>
          <a:lstStyle/>
          <a:p>
            <a:endParaRPr lang="ar-IQ"/>
          </a:p>
        </p:txBody>
      </p:sp>
      <p:sp>
        <p:nvSpPr>
          <p:cNvPr id="36875" name="Line 48"/>
          <p:cNvSpPr>
            <a:spLocks noChangeShapeType="1"/>
          </p:cNvSpPr>
          <p:nvPr/>
        </p:nvSpPr>
        <p:spPr bwMode="auto">
          <a:xfrm>
            <a:off x="6061075" y="4689475"/>
            <a:ext cx="352425" cy="954088"/>
          </a:xfrm>
          <a:prstGeom prst="line">
            <a:avLst/>
          </a:prstGeom>
          <a:noFill/>
          <a:ln w="9525">
            <a:solidFill>
              <a:schemeClr val="tx1"/>
            </a:solidFill>
            <a:round/>
            <a:headEnd/>
            <a:tailEnd type="triangle" w="med" len="med"/>
          </a:ln>
        </p:spPr>
        <p:txBody>
          <a:bodyPr wrap="none"/>
          <a:lstStyle/>
          <a:p>
            <a:endParaRPr lang="ar-IQ"/>
          </a:p>
        </p:txBody>
      </p:sp>
      <p:sp>
        <p:nvSpPr>
          <p:cNvPr id="36876" name="Oval 49"/>
          <p:cNvSpPr>
            <a:spLocks noChangeArrowheads="1"/>
          </p:cNvSpPr>
          <p:nvPr/>
        </p:nvSpPr>
        <p:spPr bwMode="auto">
          <a:xfrm>
            <a:off x="3200400" y="4495800"/>
            <a:ext cx="228600" cy="228600"/>
          </a:xfrm>
          <a:prstGeom prst="ellipse">
            <a:avLst/>
          </a:prstGeom>
          <a:solidFill>
            <a:schemeClr val="accent1"/>
          </a:solidFill>
          <a:ln w="9525">
            <a:solidFill>
              <a:schemeClr val="tx1"/>
            </a:solidFill>
            <a:round/>
            <a:headEnd/>
            <a:tailEnd/>
          </a:ln>
        </p:spPr>
        <p:txBody>
          <a:bodyPr wrap="none" anchor="ctr"/>
          <a:lstStyle/>
          <a:p>
            <a:endParaRPr lang="ar-IQ"/>
          </a:p>
        </p:txBody>
      </p:sp>
      <p:sp>
        <p:nvSpPr>
          <p:cNvPr id="36877" name="Oval 50"/>
          <p:cNvSpPr>
            <a:spLocks noChangeArrowheads="1"/>
          </p:cNvSpPr>
          <p:nvPr/>
        </p:nvSpPr>
        <p:spPr bwMode="auto">
          <a:xfrm>
            <a:off x="1447800" y="4495800"/>
            <a:ext cx="228600" cy="228600"/>
          </a:xfrm>
          <a:prstGeom prst="ellipse">
            <a:avLst/>
          </a:prstGeom>
          <a:solidFill>
            <a:schemeClr val="accent1"/>
          </a:solidFill>
          <a:ln w="9525">
            <a:solidFill>
              <a:schemeClr val="tx1"/>
            </a:solidFill>
            <a:round/>
            <a:headEnd/>
            <a:tailEnd/>
          </a:ln>
        </p:spPr>
        <p:txBody>
          <a:bodyPr wrap="none" anchor="ctr"/>
          <a:lstStyle/>
          <a:p>
            <a:endParaRPr lang="ar-IQ"/>
          </a:p>
        </p:txBody>
      </p:sp>
      <p:sp>
        <p:nvSpPr>
          <p:cNvPr id="36878" name="Oval 51"/>
          <p:cNvSpPr>
            <a:spLocks noChangeArrowheads="1"/>
          </p:cNvSpPr>
          <p:nvPr/>
        </p:nvSpPr>
        <p:spPr bwMode="auto">
          <a:xfrm>
            <a:off x="2286000" y="3505200"/>
            <a:ext cx="228600" cy="228600"/>
          </a:xfrm>
          <a:prstGeom prst="ellipse">
            <a:avLst/>
          </a:prstGeom>
          <a:solidFill>
            <a:schemeClr val="tx2"/>
          </a:solidFill>
          <a:ln w="9525">
            <a:solidFill>
              <a:schemeClr val="tx1"/>
            </a:solidFill>
            <a:round/>
            <a:headEnd/>
            <a:tailEnd/>
          </a:ln>
        </p:spPr>
        <p:txBody>
          <a:bodyPr wrap="none" anchor="ctr"/>
          <a:lstStyle/>
          <a:p>
            <a:endParaRPr lang="ar-IQ"/>
          </a:p>
        </p:txBody>
      </p:sp>
      <p:sp>
        <p:nvSpPr>
          <p:cNvPr id="36879" name="Oval 52"/>
          <p:cNvSpPr>
            <a:spLocks noChangeArrowheads="1"/>
          </p:cNvSpPr>
          <p:nvPr/>
        </p:nvSpPr>
        <p:spPr bwMode="auto">
          <a:xfrm>
            <a:off x="1447800" y="4495800"/>
            <a:ext cx="228600" cy="228600"/>
          </a:xfrm>
          <a:prstGeom prst="ellipse">
            <a:avLst/>
          </a:prstGeom>
          <a:solidFill>
            <a:schemeClr val="tx2"/>
          </a:solidFill>
          <a:ln w="9525">
            <a:solidFill>
              <a:schemeClr val="tx1"/>
            </a:solidFill>
            <a:round/>
            <a:headEnd/>
            <a:tailEnd/>
          </a:ln>
        </p:spPr>
        <p:txBody>
          <a:bodyPr wrap="none" anchor="ctr"/>
          <a:lstStyle/>
          <a:p>
            <a:endParaRPr lang="ar-IQ"/>
          </a:p>
        </p:txBody>
      </p:sp>
      <p:sp>
        <p:nvSpPr>
          <p:cNvPr id="36880" name="Oval 53"/>
          <p:cNvSpPr>
            <a:spLocks noChangeArrowheads="1"/>
          </p:cNvSpPr>
          <p:nvPr/>
        </p:nvSpPr>
        <p:spPr bwMode="auto">
          <a:xfrm>
            <a:off x="1981200" y="5638800"/>
            <a:ext cx="228600" cy="228600"/>
          </a:xfrm>
          <a:prstGeom prst="ellipse">
            <a:avLst/>
          </a:prstGeom>
          <a:solidFill>
            <a:schemeClr val="accent1"/>
          </a:solidFill>
          <a:ln w="9525">
            <a:solidFill>
              <a:schemeClr val="tx1"/>
            </a:solidFill>
            <a:round/>
            <a:headEnd/>
            <a:tailEnd/>
          </a:ln>
        </p:spPr>
        <p:txBody>
          <a:bodyPr wrap="none" anchor="ctr"/>
          <a:lstStyle/>
          <a:p>
            <a:endParaRPr lang="ar-IQ"/>
          </a:p>
        </p:txBody>
      </p:sp>
      <p:sp>
        <p:nvSpPr>
          <p:cNvPr id="36881" name="Oval 54"/>
          <p:cNvSpPr>
            <a:spLocks noChangeArrowheads="1"/>
          </p:cNvSpPr>
          <p:nvPr/>
        </p:nvSpPr>
        <p:spPr bwMode="auto">
          <a:xfrm>
            <a:off x="914400" y="5638800"/>
            <a:ext cx="228600" cy="228600"/>
          </a:xfrm>
          <a:prstGeom prst="ellipse">
            <a:avLst/>
          </a:prstGeom>
          <a:solidFill>
            <a:schemeClr val="bg1"/>
          </a:solidFill>
          <a:ln w="9525">
            <a:solidFill>
              <a:schemeClr val="tx1"/>
            </a:solidFill>
            <a:round/>
            <a:headEnd/>
            <a:tailEnd/>
          </a:ln>
        </p:spPr>
        <p:txBody>
          <a:bodyPr wrap="none" anchor="ctr"/>
          <a:lstStyle/>
          <a:p>
            <a:endParaRPr lang="ar-IQ"/>
          </a:p>
        </p:txBody>
      </p:sp>
      <p:sp>
        <p:nvSpPr>
          <p:cNvPr id="36882" name="Oval 55"/>
          <p:cNvSpPr>
            <a:spLocks noChangeArrowheads="1"/>
          </p:cNvSpPr>
          <p:nvPr/>
        </p:nvSpPr>
        <p:spPr bwMode="auto">
          <a:xfrm>
            <a:off x="914400" y="5638800"/>
            <a:ext cx="228600" cy="228600"/>
          </a:xfrm>
          <a:prstGeom prst="ellipse">
            <a:avLst/>
          </a:prstGeom>
          <a:noFill/>
          <a:ln w="9525">
            <a:solidFill>
              <a:schemeClr val="tx1"/>
            </a:solidFill>
            <a:round/>
            <a:headEnd/>
            <a:tailEnd/>
          </a:ln>
        </p:spPr>
        <p:txBody>
          <a:bodyPr wrap="none" anchor="ctr"/>
          <a:lstStyle/>
          <a:p>
            <a:endParaRPr lang="ar-IQ"/>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Grp="1" noChangeArrowheads="1"/>
          </p:cNvSpPr>
          <p:nvPr>
            <p:ph type="title"/>
          </p:nvPr>
        </p:nvSpPr>
        <p:spPr/>
        <p:txBody>
          <a:bodyPr/>
          <a:lstStyle/>
          <a:p>
            <a:pPr eaLnBrk="1" hangingPunct="1">
              <a:defRPr/>
            </a:pPr>
            <a:r>
              <a:rPr lang="en-US" sz="4000" b="1" smtClean="0">
                <a:effectLst>
                  <a:outerShdw blurRad="38100" dist="38100" dir="2700000" algn="tl">
                    <a:srgbClr val="C0C0C0"/>
                  </a:outerShdw>
                </a:effectLst>
              </a:rPr>
              <a:t>Depth-First Strategy</a:t>
            </a:r>
          </a:p>
        </p:txBody>
      </p:sp>
      <p:sp>
        <p:nvSpPr>
          <p:cNvPr id="37891" name="Rectangle 3"/>
          <p:cNvSpPr>
            <a:spLocks noGrp="1" noChangeArrowheads="1"/>
          </p:cNvSpPr>
          <p:nvPr>
            <p:ph type="body" idx="1"/>
          </p:nvPr>
        </p:nvSpPr>
        <p:spPr/>
        <p:txBody>
          <a:bodyPr/>
          <a:lstStyle/>
          <a:p>
            <a:pPr eaLnBrk="1" hangingPunct="1">
              <a:buFontTx/>
              <a:buNone/>
            </a:pPr>
            <a:r>
              <a:rPr lang="en-US" smtClean="0"/>
              <a:t> </a:t>
            </a:r>
            <a:r>
              <a:rPr lang="en-US" sz="2800" smtClean="0"/>
              <a:t>New nodes are inserted at the front of FRINGE</a:t>
            </a:r>
          </a:p>
        </p:txBody>
      </p:sp>
      <p:sp>
        <p:nvSpPr>
          <p:cNvPr id="37892" name="Text Box 4"/>
          <p:cNvSpPr txBox="1">
            <a:spLocks noChangeArrowheads="1"/>
          </p:cNvSpPr>
          <p:nvPr/>
        </p:nvSpPr>
        <p:spPr bwMode="auto">
          <a:xfrm>
            <a:off x="4114800" y="2362200"/>
            <a:ext cx="350838" cy="457200"/>
          </a:xfrm>
          <a:prstGeom prst="rect">
            <a:avLst/>
          </a:prstGeom>
          <a:noFill/>
          <a:ln w="9525">
            <a:noFill/>
            <a:miter lim="800000"/>
            <a:headEnd/>
            <a:tailEnd/>
          </a:ln>
        </p:spPr>
        <p:txBody>
          <a:bodyPr wrap="none">
            <a:spAutoFit/>
          </a:bodyPr>
          <a:lstStyle/>
          <a:p>
            <a:r>
              <a:rPr lang="en-US" sz="2400">
                <a:latin typeface="Tahoma" pitchFamily="34" charset="0"/>
              </a:rPr>
              <a:t>1</a:t>
            </a:r>
          </a:p>
        </p:txBody>
      </p:sp>
      <p:grpSp>
        <p:nvGrpSpPr>
          <p:cNvPr id="2" name="Group 5"/>
          <p:cNvGrpSpPr>
            <a:grpSpLocks/>
          </p:cNvGrpSpPr>
          <p:nvPr/>
        </p:nvGrpSpPr>
        <p:grpSpPr bwMode="auto">
          <a:xfrm>
            <a:off x="914400" y="2590800"/>
            <a:ext cx="7391400" cy="3276600"/>
            <a:chOff x="576" y="1632"/>
            <a:chExt cx="4656" cy="2064"/>
          </a:xfrm>
        </p:grpSpPr>
        <p:grpSp>
          <p:nvGrpSpPr>
            <p:cNvPr id="3" name="Group 6"/>
            <p:cNvGrpSpPr>
              <a:grpSpLocks/>
            </p:cNvGrpSpPr>
            <p:nvPr/>
          </p:nvGrpSpPr>
          <p:grpSpPr bwMode="auto">
            <a:xfrm>
              <a:off x="576" y="1632"/>
              <a:ext cx="4656" cy="2064"/>
              <a:chOff x="576" y="1632"/>
              <a:chExt cx="4656" cy="2064"/>
            </a:xfrm>
          </p:grpSpPr>
          <p:sp>
            <p:nvSpPr>
              <p:cNvPr id="37912" name="Oval 7"/>
              <p:cNvSpPr>
                <a:spLocks noChangeArrowheads="1"/>
              </p:cNvSpPr>
              <p:nvPr/>
            </p:nvSpPr>
            <p:spPr bwMode="auto">
              <a:xfrm>
                <a:off x="2784" y="1632"/>
                <a:ext cx="144" cy="144"/>
              </a:xfrm>
              <a:prstGeom prst="ellipse">
                <a:avLst/>
              </a:prstGeom>
              <a:solidFill>
                <a:schemeClr val="accent2"/>
              </a:solidFill>
              <a:ln w="9525">
                <a:solidFill>
                  <a:schemeClr val="tx1"/>
                </a:solidFill>
                <a:round/>
                <a:headEnd/>
                <a:tailEnd/>
              </a:ln>
            </p:spPr>
            <p:txBody>
              <a:bodyPr wrap="none" anchor="ctr"/>
              <a:lstStyle/>
              <a:p>
                <a:endParaRPr lang="ar-IQ"/>
              </a:p>
            </p:txBody>
          </p:sp>
          <p:sp>
            <p:nvSpPr>
              <p:cNvPr id="37913" name="Oval 8"/>
              <p:cNvSpPr>
                <a:spLocks noChangeArrowheads="1"/>
              </p:cNvSpPr>
              <p:nvPr/>
            </p:nvSpPr>
            <p:spPr bwMode="auto">
              <a:xfrm>
                <a:off x="1440" y="2208"/>
                <a:ext cx="144" cy="144"/>
              </a:xfrm>
              <a:prstGeom prst="ellipse">
                <a:avLst/>
              </a:prstGeom>
              <a:solidFill>
                <a:schemeClr val="accent2"/>
              </a:solidFill>
              <a:ln w="9525">
                <a:solidFill>
                  <a:schemeClr val="tx1"/>
                </a:solidFill>
                <a:round/>
                <a:headEnd/>
                <a:tailEnd/>
              </a:ln>
            </p:spPr>
            <p:txBody>
              <a:bodyPr wrap="none" anchor="ctr"/>
              <a:lstStyle/>
              <a:p>
                <a:endParaRPr lang="ar-IQ"/>
              </a:p>
            </p:txBody>
          </p:sp>
          <p:sp>
            <p:nvSpPr>
              <p:cNvPr id="37914" name="Oval 9"/>
              <p:cNvSpPr>
                <a:spLocks noChangeArrowheads="1"/>
              </p:cNvSpPr>
              <p:nvPr/>
            </p:nvSpPr>
            <p:spPr bwMode="auto">
              <a:xfrm>
                <a:off x="4176" y="2208"/>
                <a:ext cx="144" cy="144"/>
              </a:xfrm>
              <a:prstGeom prst="ellipse">
                <a:avLst/>
              </a:prstGeom>
              <a:solidFill>
                <a:schemeClr val="accent2"/>
              </a:solidFill>
              <a:ln w="9525">
                <a:solidFill>
                  <a:schemeClr val="tx1"/>
                </a:solidFill>
                <a:round/>
                <a:headEnd/>
                <a:tailEnd/>
              </a:ln>
            </p:spPr>
            <p:txBody>
              <a:bodyPr wrap="none" anchor="ctr"/>
              <a:lstStyle/>
              <a:p>
                <a:endParaRPr lang="ar-IQ"/>
              </a:p>
            </p:txBody>
          </p:sp>
          <p:sp>
            <p:nvSpPr>
              <p:cNvPr id="37915" name="Oval 10"/>
              <p:cNvSpPr>
                <a:spLocks noChangeArrowheads="1"/>
              </p:cNvSpPr>
              <p:nvPr/>
            </p:nvSpPr>
            <p:spPr bwMode="auto">
              <a:xfrm>
                <a:off x="4752" y="2832"/>
                <a:ext cx="144" cy="144"/>
              </a:xfrm>
              <a:prstGeom prst="ellipse">
                <a:avLst/>
              </a:prstGeom>
              <a:solidFill>
                <a:schemeClr val="accent2"/>
              </a:solidFill>
              <a:ln w="9525">
                <a:solidFill>
                  <a:schemeClr val="tx1"/>
                </a:solidFill>
                <a:round/>
                <a:headEnd/>
                <a:tailEnd/>
              </a:ln>
            </p:spPr>
            <p:txBody>
              <a:bodyPr wrap="none" anchor="ctr"/>
              <a:lstStyle/>
              <a:p>
                <a:endParaRPr lang="ar-IQ"/>
              </a:p>
            </p:txBody>
          </p:sp>
          <p:sp>
            <p:nvSpPr>
              <p:cNvPr id="37916" name="Oval 11"/>
              <p:cNvSpPr>
                <a:spLocks noChangeArrowheads="1"/>
              </p:cNvSpPr>
              <p:nvPr/>
            </p:nvSpPr>
            <p:spPr bwMode="auto">
              <a:xfrm>
                <a:off x="3696" y="2832"/>
                <a:ext cx="144" cy="144"/>
              </a:xfrm>
              <a:prstGeom prst="ellipse">
                <a:avLst/>
              </a:prstGeom>
              <a:solidFill>
                <a:schemeClr val="accent2"/>
              </a:solidFill>
              <a:ln w="9525">
                <a:solidFill>
                  <a:schemeClr val="tx1"/>
                </a:solidFill>
                <a:round/>
                <a:headEnd/>
                <a:tailEnd/>
              </a:ln>
            </p:spPr>
            <p:txBody>
              <a:bodyPr wrap="none" anchor="ctr"/>
              <a:lstStyle/>
              <a:p>
                <a:endParaRPr lang="ar-IQ"/>
              </a:p>
            </p:txBody>
          </p:sp>
          <p:sp>
            <p:nvSpPr>
              <p:cNvPr id="37917" name="Oval 12"/>
              <p:cNvSpPr>
                <a:spLocks noChangeArrowheads="1"/>
              </p:cNvSpPr>
              <p:nvPr/>
            </p:nvSpPr>
            <p:spPr bwMode="auto">
              <a:xfrm>
                <a:off x="2016" y="2832"/>
                <a:ext cx="144" cy="144"/>
              </a:xfrm>
              <a:prstGeom prst="ellipse">
                <a:avLst/>
              </a:prstGeom>
              <a:solidFill>
                <a:schemeClr val="accent2"/>
              </a:solidFill>
              <a:ln w="9525">
                <a:solidFill>
                  <a:schemeClr val="tx1"/>
                </a:solidFill>
                <a:round/>
                <a:headEnd/>
                <a:tailEnd/>
              </a:ln>
            </p:spPr>
            <p:txBody>
              <a:bodyPr wrap="none" anchor="ctr"/>
              <a:lstStyle/>
              <a:p>
                <a:endParaRPr lang="ar-IQ"/>
              </a:p>
            </p:txBody>
          </p:sp>
          <p:sp>
            <p:nvSpPr>
              <p:cNvPr id="37918" name="Oval 13"/>
              <p:cNvSpPr>
                <a:spLocks noChangeArrowheads="1"/>
              </p:cNvSpPr>
              <p:nvPr/>
            </p:nvSpPr>
            <p:spPr bwMode="auto">
              <a:xfrm>
                <a:off x="912" y="2832"/>
                <a:ext cx="144" cy="144"/>
              </a:xfrm>
              <a:prstGeom prst="ellipse">
                <a:avLst/>
              </a:prstGeom>
              <a:solidFill>
                <a:schemeClr val="accent2"/>
              </a:solidFill>
              <a:ln w="9525">
                <a:solidFill>
                  <a:schemeClr val="tx1"/>
                </a:solidFill>
                <a:round/>
                <a:headEnd/>
                <a:tailEnd/>
              </a:ln>
            </p:spPr>
            <p:txBody>
              <a:bodyPr wrap="none" anchor="ctr"/>
              <a:lstStyle/>
              <a:p>
                <a:endParaRPr lang="ar-IQ"/>
              </a:p>
            </p:txBody>
          </p:sp>
          <p:sp>
            <p:nvSpPr>
              <p:cNvPr id="37919" name="Oval 14"/>
              <p:cNvSpPr>
                <a:spLocks noChangeArrowheads="1"/>
              </p:cNvSpPr>
              <p:nvPr/>
            </p:nvSpPr>
            <p:spPr bwMode="auto">
              <a:xfrm>
                <a:off x="1680" y="3552"/>
                <a:ext cx="144" cy="144"/>
              </a:xfrm>
              <a:prstGeom prst="ellipse">
                <a:avLst/>
              </a:prstGeom>
              <a:solidFill>
                <a:schemeClr val="accent2"/>
              </a:solidFill>
              <a:ln w="9525">
                <a:solidFill>
                  <a:schemeClr val="tx1"/>
                </a:solidFill>
                <a:round/>
                <a:headEnd/>
                <a:tailEnd/>
              </a:ln>
            </p:spPr>
            <p:txBody>
              <a:bodyPr wrap="none" anchor="ctr"/>
              <a:lstStyle/>
              <a:p>
                <a:endParaRPr lang="ar-IQ"/>
              </a:p>
            </p:txBody>
          </p:sp>
          <p:sp>
            <p:nvSpPr>
              <p:cNvPr id="37920" name="Oval 15"/>
              <p:cNvSpPr>
                <a:spLocks noChangeArrowheads="1"/>
              </p:cNvSpPr>
              <p:nvPr/>
            </p:nvSpPr>
            <p:spPr bwMode="auto">
              <a:xfrm>
                <a:off x="3408" y="3552"/>
                <a:ext cx="144" cy="144"/>
              </a:xfrm>
              <a:prstGeom prst="ellipse">
                <a:avLst/>
              </a:prstGeom>
              <a:solidFill>
                <a:schemeClr val="accent2"/>
              </a:solidFill>
              <a:ln w="9525">
                <a:solidFill>
                  <a:schemeClr val="tx1"/>
                </a:solidFill>
                <a:round/>
                <a:headEnd/>
                <a:tailEnd/>
              </a:ln>
            </p:spPr>
            <p:txBody>
              <a:bodyPr wrap="none" anchor="ctr"/>
              <a:lstStyle/>
              <a:p>
                <a:endParaRPr lang="ar-IQ"/>
              </a:p>
            </p:txBody>
          </p:sp>
          <p:sp>
            <p:nvSpPr>
              <p:cNvPr id="37921" name="Oval 16"/>
              <p:cNvSpPr>
                <a:spLocks noChangeArrowheads="1"/>
              </p:cNvSpPr>
              <p:nvPr/>
            </p:nvSpPr>
            <p:spPr bwMode="auto">
              <a:xfrm>
                <a:off x="2400" y="3552"/>
                <a:ext cx="144" cy="144"/>
              </a:xfrm>
              <a:prstGeom prst="ellipse">
                <a:avLst/>
              </a:prstGeom>
              <a:solidFill>
                <a:schemeClr val="accent2"/>
              </a:solidFill>
              <a:ln w="9525">
                <a:solidFill>
                  <a:schemeClr val="tx1"/>
                </a:solidFill>
                <a:round/>
                <a:headEnd/>
                <a:tailEnd/>
              </a:ln>
            </p:spPr>
            <p:txBody>
              <a:bodyPr wrap="none" anchor="ctr"/>
              <a:lstStyle/>
              <a:p>
                <a:endParaRPr lang="ar-IQ"/>
              </a:p>
            </p:txBody>
          </p:sp>
          <p:sp>
            <p:nvSpPr>
              <p:cNvPr id="37922" name="Oval 17"/>
              <p:cNvSpPr>
                <a:spLocks noChangeArrowheads="1"/>
              </p:cNvSpPr>
              <p:nvPr/>
            </p:nvSpPr>
            <p:spPr bwMode="auto">
              <a:xfrm>
                <a:off x="1248" y="3552"/>
                <a:ext cx="144" cy="144"/>
              </a:xfrm>
              <a:prstGeom prst="ellipse">
                <a:avLst/>
              </a:prstGeom>
              <a:solidFill>
                <a:schemeClr val="accent2"/>
              </a:solidFill>
              <a:ln w="9525">
                <a:solidFill>
                  <a:schemeClr val="tx1"/>
                </a:solidFill>
                <a:round/>
                <a:headEnd/>
                <a:tailEnd/>
              </a:ln>
            </p:spPr>
            <p:txBody>
              <a:bodyPr wrap="none" anchor="ctr"/>
              <a:lstStyle/>
              <a:p>
                <a:endParaRPr lang="ar-IQ"/>
              </a:p>
            </p:txBody>
          </p:sp>
          <p:sp>
            <p:nvSpPr>
              <p:cNvPr id="37923" name="Oval 18"/>
              <p:cNvSpPr>
                <a:spLocks noChangeArrowheads="1"/>
              </p:cNvSpPr>
              <p:nvPr/>
            </p:nvSpPr>
            <p:spPr bwMode="auto">
              <a:xfrm>
                <a:off x="576" y="3552"/>
                <a:ext cx="144" cy="144"/>
              </a:xfrm>
              <a:prstGeom prst="ellipse">
                <a:avLst/>
              </a:prstGeom>
              <a:solidFill>
                <a:schemeClr val="accent2"/>
              </a:solidFill>
              <a:ln w="9525">
                <a:solidFill>
                  <a:schemeClr val="tx1"/>
                </a:solidFill>
                <a:round/>
                <a:headEnd/>
                <a:tailEnd/>
              </a:ln>
            </p:spPr>
            <p:txBody>
              <a:bodyPr wrap="none" anchor="ctr"/>
              <a:lstStyle/>
              <a:p>
                <a:endParaRPr lang="ar-IQ"/>
              </a:p>
            </p:txBody>
          </p:sp>
          <p:sp>
            <p:nvSpPr>
              <p:cNvPr id="37924" name="Line 19"/>
              <p:cNvSpPr>
                <a:spLocks noChangeShapeType="1"/>
              </p:cNvSpPr>
              <p:nvPr/>
            </p:nvSpPr>
            <p:spPr bwMode="auto">
              <a:xfrm flipH="1">
                <a:off x="1580" y="1728"/>
                <a:ext cx="1204" cy="518"/>
              </a:xfrm>
              <a:prstGeom prst="line">
                <a:avLst/>
              </a:prstGeom>
              <a:noFill/>
              <a:ln w="9525">
                <a:solidFill>
                  <a:schemeClr val="tx1"/>
                </a:solidFill>
                <a:round/>
                <a:headEnd/>
                <a:tailEnd type="triangle" w="med" len="med"/>
              </a:ln>
            </p:spPr>
            <p:txBody>
              <a:bodyPr wrap="none"/>
              <a:lstStyle/>
              <a:p>
                <a:endParaRPr lang="ar-IQ"/>
              </a:p>
            </p:txBody>
          </p:sp>
          <p:sp>
            <p:nvSpPr>
              <p:cNvPr id="37925" name="Line 20"/>
              <p:cNvSpPr>
                <a:spLocks noChangeShapeType="1"/>
              </p:cNvSpPr>
              <p:nvPr/>
            </p:nvSpPr>
            <p:spPr bwMode="auto">
              <a:xfrm>
                <a:off x="2905" y="1744"/>
                <a:ext cx="1267" cy="502"/>
              </a:xfrm>
              <a:prstGeom prst="line">
                <a:avLst/>
              </a:prstGeom>
              <a:noFill/>
              <a:ln w="9525">
                <a:solidFill>
                  <a:schemeClr val="tx1"/>
                </a:solidFill>
                <a:round/>
                <a:headEnd/>
                <a:tailEnd type="triangle" w="med" len="med"/>
              </a:ln>
            </p:spPr>
            <p:txBody>
              <a:bodyPr wrap="none"/>
              <a:lstStyle/>
              <a:p>
                <a:endParaRPr lang="ar-IQ"/>
              </a:p>
            </p:txBody>
          </p:sp>
          <p:sp>
            <p:nvSpPr>
              <p:cNvPr id="37926" name="Line 21"/>
              <p:cNvSpPr>
                <a:spLocks noChangeShapeType="1"/>
              </p:cNvSpPr>
              <p:nvPr/>
            </p:nvSpPr>
            <p:spPr bwMode="auto">
              <a:xfrm flipH="1">
                <a:off x="1037" y="2329"/>
                <a:ext cx="428" cy="526"/>
              </a:xfrm>
              <a:prstGeom prst="line">
                <a:avLst/>
              </a:prstGeom>
              <a:noFill/>
              <a:ln w="9525">
                <a:solidFill>
                  <a:schemeClr val="tx1"/>
                </a:solidFill>
                <a:round/>
                <a:headEnd/>
                <a:tailEnd type="triangle" w="med" len="med"/>
              </a:ln>
            </p:spPr>
            <p:txBody>
              <a:bodyPr wrap="none"/>
              <a:lstStyle/>
              <a:p>
                <a:endParaRPr lang="ar-IQ"/>
              </a:p>
            </p:txBody>
          </p:sp>
          <p:sp>
            <p:nvSpPr>
              <p:cNvPr id="37927" name="Line 22"/>
              <p:cNvSpPr>
                <a:spLocks noChangeShapeType="1"/>
              </p:cNvSpPr>
              <p:nvPr/>
            </p:nvSpPr>
            <p:spPr bwMode="auto">
              <a:xfrm>
                <a:off x="1580" y="2329"/>
                <a:ext cx="452" cy="518"/>
              </a:xfrm>
              <a:prstGeom prst="line">
                <a:avLst/>
              </a:prstGeom>
              <a:noFill/>
              <a:ln w="9525">
                <a:solidFill>
                  <a:schemeClr val="tx1"/>
                </a:solidFill>
                <a:round/>
                <a:headEnd/>
                <a:tailEnd type="triangle" w="med" len="med"/>
              </a:ln>
            </p:spPr>
            <p:txBody>
              <a:bodyPr wrap="none"/>
              <a:lstStyle/>
              <a:p>
                <a:endParaRPr lang="ar-IQ"/>
              </a:p>
            </p:txBody>
          </p:sp>
          <p:sp>
            <p:nvSpPr>
              <p:cNvPr id="37928" name="Line 23"/>
              <p:cNvSpPr>
                <a:spLocks noChangeShapeType="1"/>
              </p:cNvSpPr>
              <p:nvPr/>
            </p:nvSpPr>
            <p:spPr bwMode="auto">
              <a:xfrm>
                <a:off x="4295" y="2337"/>
                <a:ext cx="486" cy="502"/>
              </a:xfrm>
              <a:prstGeom prst="line">
                <a:avLst/>
              </a:prstGeom>
              <a:noFill/>
              <a:ln w="9525">
                <a:solidFill>
                  <a:schemeClr val="tx1"/>
                </a:solidFill>
                <a:round/>
                <a:headEnd/>
                <a:tailEnd type="triangle" w="med" len="med"/>
              </a:ln>
            </p:spPr>
            <p:txBody>
              <a:bodyPr wrap="none"/>
              <a:lstStyle/>
              <a:p>
                <a:endParaRPr lang="ar-IQ"/>
              </a:p>
            </p:txBody>
          </p:sp>
          <p:sp>
            <p:nvSpPr>
              <p:cNvPr id="37929" name="Line 24"/>
              <p:cNvSpPr>
                <a:spLocks noChangeShapeType="1"/>
              </p:cNvSpPr>
              <p:nvPr/>
            </p:nvSpPr>
            <p:spPr bwMode="auto">
              <a:xfrm flipH="1">
                <a:off x="3818" y="2345"/>
                <a:ext cx="403" cy="502"/>
              </a:xfrm>
              <a:prstGeom prst="line">
                <a:avLst/>
              </a:prstGeom>
              <a:noFill/>
              <a:ln w="9525">
                <a:solidFill>
                  <a:schemeClr val="tx1"/>
                </a:solidFill>
                <a:round/>
                <a:headEnd/>
                <a:tailEnd type="triangle" w="med" len="med"/>
              </a:ln>
            </p:spPr>
            <p:txBody>
              <a:bodyPr wrap="none"/>
              <a:lstStyle/>
              <a:p>
                <a:endParaRPr lang="ar-IQ"/>
              </a:p>
            </p:txBody>
          </p:sp>
          <p:sp>
            <p:nvSpPr>
              <p:cNvPr id="37930" name="Line 25"/>
              <p:cNvSpPr>
                <a:spLocks noChangeShapeType="1"/>
              </p:cNvSpPr>
              <p:nvPr/>
            </p:nvSpPr>
            <p:spPr bwMode="auto">
              <a:xfrm flipH="1">
                <a:off x="667" y="2962"/>
                <a:ext cx="279" cy="593"/>
              </a:xfrm>
              <a:prstGeom prst="line">
                <a:avLst/>
              </a:prstGeom>
              <a:noFill/>
              <a:ln w="9525">
                <a:solidFill>
                  <a:schemeClr val="tx1"/>
                </a:solidFill>
                <a:round/>
                <a:headEnd/>
                <a:tailEnd type="triangle" w="med" len="med"/>
              </a:ln>
            </p:spPr>
            <p:txBody>
              <a:bodyPr wrap="none"/>
              <a:lstStyle/>
              <a:p>
                <a:endParaRPr lang="ar-IQ"/>
              </a:p>
            </p:txBody>
          </p:sp>
          <p:sp>
            <p:nvSpPr>
              <p:cNvPr id="37931" name="Line 26"/>
              <p:cNvSpPr>
                <a:spLocks noChangeShapeType="1"/>
              </p:cNvSpPr>
              <p:nvPr/>
            </p:nvSpPr>
            <p:spPr bwMode="auto">
              <a:xfrm>
                <a:off x="1012" y="2971"/>
                <a:ext cx="280" cy="584"/>
              </a:xfrm>
              <a:prstGeom prst="line">
                <a:avLst/>
              </a:prstGeom>
              <a:noFill/>
              <a:ln w="9525">
                <a:solidFill>
                  <a:schemeClr val="tx1"/>
                </a:solidFill>
                <a:round/>
                <a:headEnd/>
                <a:tailEnd type="triangle" w="med" len="med"/>
              </a:ln>
            </p:spPr>
            <p:txBody>
              <a:bodyPr wrap="none"/>
              <a:lstStyle/>
              <a:p>
                <a:endParaRPr lang="ar-IQ"/>
              </a:p>
            </p:txBody>
          </p:sp>
          <p:sp>
            <p:nvSpPr>
              <p:cNvPr id="37932" name="Line 27"/>
              <p:cNvSpPr>
                <a:spLocks noChangeShapeType="1"/>
              </p:cNvSpPr>
              <p:nvPr/>
            </p:nvSpPr>
            <p:spPr bwMode="auto">
              <a:xfrm flipH="1">
                <a:off x="1761" y="2971"/>
                <a:ext cx="288" cy="592"/>
              </a:xfrm>
              <a:prstGeom prst="line">
                <a:avLst/>
              </a:prstGeom>
              <a:noFill/>
              <a:ln w="9525">
                <a:solidFill>
                  <a:schemeClr val="tx1"/>
                </a:solidFill>
                <a:round/>
                <a:headEnd/>
                <a:tailEnd type="triangle" w="med" len="med"/>
              </a:ln>
            </p:spPr>
            <p:txBody>
              <a:bodyPr wrap="none"/>
              <a:lstStyle/>
              <a:p>
                <a:endParaRPr lang="ar-IQ"/>
              </a:p>
            </p:txBody>
          </p:sp>
          <p:sp>
            <p:nvSpPr>
              <p:cNvPr id="37933" name="Line 28"/>
              <p:cNvSpPr>
                <a:spLocks noChangeShapeType="1"/>
              </p:cNvSpPr>
              <p:nvPr/>
            </p:nvSpPr>
            <p:spPr bwMode="auto">
              <a:xfrm>
                <a:off x="2115" y="2971"/>
                <a:ext cx="321" cy="592"/>
              </a:xfrm>
              <a:prstGeom prst="line">
                <a:avLst/>
              </a:prstGeom>
              <a:noFill/>
              <a:ln w="9525">
                <a:solidFill>
                  <a:schemeClr val="tx1"/>
                </a:solidFill>
                <a:round/>
                <a:headEnd/>
                <a:tailEnd type="triangle" w="med" len="med"/>
              </a:ln>
            </p:spPr>
            <p:txBody>
              <a:bodyPr wrap="none"/>
              <a:lstStyle/>
              <a:p>
                <a:endParaRPr lang="ar-IQ"/>
              </a:p>
            </p:txBody>
          </p:sp>
          <p:sp>
            <p:nvSpPr>
              <p:cNvPr id="37934" name="Oval 29"/>
              <p:cNvSpPr>
                <a:spLocks noChangeArrowheads="1"/>
              </p:cNvSpPr>
              <p:nvPr/>
            </p:nvSpPr>
            <p:spPr bwMode="auto">
              <a:xfrm>
                <a:off x="2784" y="1632"/>
                <a:ext cx="144" cy="144"/>
              </a:xfrm>
              <a:prstGeom prst="ellipse">
                <a:avLst/>
              </a:prstGeom>
              <a:solidFill>
                <a:srgbClr val="FF3300"/>
              </a:solidFill>
              <a:ln w="9525">
                <a:solidFill>
                  <a:schemeClr val="tx1"/>
                </a:solidFill>
                <a:round/>
                <a:headEnd/>
                <a:tailEnd/>
              </a:ln>
            </p:spPr>
            <p:txBody>
              <a:bodyPr wrap="none" anchor="ctr"/>
              <a:lstStyle/>
              <a:p>
                <a:endParaRPr lang="ar-IQ"/>
              </a:p>
            </p:txBody>
          </p:sp>
          <p:grpSp>
            <p:nvGrpSpPr>
              <p:cNvPr id="4" name="Group 30"/>
              <p:cNvGrpSpPr>
                <a:grpSpLocks/>
              </p:cNvGrpSpPr>
              <p:nvPr/>
            </p:nvGrpSpPr>
            <p:grpSpPr bwMode="auto">
              <a:xfrm>
                <a:off x="3984" y="3552"/>
                <a:ext cx="144" cy="144"/>
                <a:chOff x="4176" y="3552"/>
                <a:chExt cx="144" cy="144"/>
              </a:xfrm>
            </p:grpSpPr>
            <p:sp>
              <p:nvSpPr>
                <p:cNvPr id="37942" name="Oval 31"/>
                <p:cNvSpPr>
                  <a:spLocks noChangeArrowheads="1"/>
                </p:cNvSpPr>
                <p:nvPr/>
              </p:nvSpPr>
              <p:spPr bwMode="auto">
                <a:xfrm>
                  <a:off x="4176" y="3552"/>
                  <a:ext cx="144" cy="144"/>
                </a:xfrm>
                <a:prstGeom prst="ellipse">
                  <a:avLst/>
                </a:prstGeom>
                <a:solidFill>
                  <a:schemeClr val="accent2"/>
                </a:solidFill>
                <a:ln w="9525">
                  <a:solidFill>
                    <a:schemeClr val="tx1"/>
                  </a:solidFill>
                  <a:round/>
                  <a:headEnd/>
                  <a:tailEnd/>
                </a:ln>
              </p:spPr>
              <p:txBody>
                <a:bodyPr wrap="none" anchor="ctr"/>
                <a:lstStyle/>
                <a:p>
                  <a:endParaRPr lang="ar-IQ"/>
                </a:p>
              </p:txBody>
            </p:sp>
            <p:sp>
              <p:nvSpPr>
                <p:cNvPr id="37943" name="Oval 32"/>
                <p:cNvSpPr>
                  <a:spLocks noChangeArrowheads="1"/>
                </p:cNvSpPr>
                <p:nvPr/>
              </p:nvSpPr>
              <p:spPr bwMode="auto">
                <a:xfrm>
                  <a:off x="4176" y="3552"/>
                  <a:ext cx="144" cy="144"/>
                </a:xfrm>
                <a:prstGeom prst="ellipse">
                  <a:avLst/>
                </a:prstGeom>
                <a:solidFill>
                  <a:srgbClr val="33CC33"/>
                </a:solidFill>
                <a:ln w="9525">
                  <a:solidFill>
                    <a:schemeClr val="tx1"/>
                  </a:solidFill>
                  <a:round/>
                  <a:headEnd/>
                  <a:tailEnd/>
                </a:ln>
              </p:spPr>
              <p:txBody>
                <a:bodyPr wrap="none" anchor="ctr"/>
                <a:lstStyle/>
                <a:p>
                  <a:endParaRPr lang="ar-IQ"/>
                </a:p>
              </p:txBody>
            </p:sp>
          </p:grpSp>
          <p:sp>
            <p:nvSpPr>
              <p:cNvPr id="37936" name="Oval 33"/>
              <p:cNvSpPr>
                <a:spLocks noChangeArrowheads="1"/>
              </p:cNvSpPr>
              <p:nvPr/>
            </p:nvSpPr>
            <p:spPr bwMode="auto">
              <a:xfrm>
                <a:off x="4512" y="3552"/>
                <a:ext cx="144" cy="144"/>
              </a:xfrm>
              <a:prstGeom prst="ellipse">
                <a:avLst/>
              </a:prstGeom>
              <a:solidFill>
                <a:schemeClr val="accent2"/>
              </a:solidFill>
              <a:ln w="9525">
                <a:solidFill>
                  <a:schemeClr val="tx1"/>
                </a:solidFill>
                <a:round/>
                <a:headEnd/>
                <a:tailEnd/>
              </a:ln>
            </p:spPr>
            <p:txBody>
              <a:bodyPr wrap="none" anchor="ctr"/>
              <a:lstStyle/>
              <a:p>
                <a:endParaRPr lang="ar-IQ"/>
              </a:p>
            </p:txBody>
          </p:sp>
          <p:sp>
            <p:nvSpPr>
              <p:cNvPr id="37937" name="Oval 34"/>
              <p:cNvSpPr>
                <a:spLocks noChangeArrowheads="1"/>
              </p:cNvSpPr>
              <p:nvPr/>
            </p:nvSpPr>
            <p:spPr bwMode="auto">
              <a:xfrm>
                <a:off x="5088" y="3552"/>
                <a:ext cx="144" cy="144"/>
              </a:xfrm>
              <a:prstGeom prst="ellipse">
                <a:avLst/>
              </a:prstGeom>
              <a:solidFill>
                <a:schemeClr val="accent2"/>
              </a:solidFill>
              <a:ln w="9525">
                <a:solidFill>
                  <a:schemeClr val="tx1"/>
                </a:solidFill>
                <a:round/>
                <a:headEnd/>
                <a:tailEnd/>
              </a:ln>
            </p:spPr>
            <p:txBody>
              <a:bodyPr wrap="none" anchor="ctr"/>
              <a:lstStyle/>
              <a:p>
                <a:endParaRPr lang="ar-IQ"/>
              </a:p>
            </p:txBody>
          </p:sp>
          <p:sp>
            <p:nvSpPr>
              <p:cNvPr id="37938" name="Line 35"/>
              <p:cNvSpPr>
                <a:spLocks noChangeShapeType="1"/>
              </p:cNvSpPr>
              <p:nvPr/>
            </p:nvSpPr>
            <p:spPr bwMode="auto">
              <a:xfrm flipH="1">
                <a:off x="3497" y="2962"/>
                <a:ext cx="222" cy="601"/>
              </a:xfrm>
              <a:prstGeom prst="line">
                <a:avLst/>
              </a:prstGeom>
              <a:noFill/>
              <a:ln w="9525">
                <a:solidFill>
                  <a:schemeClr val="tx1"/>
                </a:solidFill>
                <a:round/>
                <a:headEnd/>
                <a:tailEnd type="triangle" w="med" len="med"/>
              </a:ln>
            </p:spPr>
            <p:txBody>
              <a:bodyPr wrap="none"/>
              <a:lstStyle/>
              <a:p>
                <a:endParaRPr lang="ar-IQ"/>
              </a:p>
            </p:txBody>
          </p:sp>
          <p:sp>
            <p:nvSpPr>
              <p:cNvPr id="37939" name="Line 36"/>
              <p:cNvSpPr>
                <a:spLocks noChangeShapeType="1"/>
              </p:cNvSpPr>
              <p:nvPr/>
            </p:nvSpPr>
            <p:spPr bwMode="auto">
              <a:xfrm>
                <a:off x="3818" y="2954"/>
                <a:ext cx="222" cy="601"/>
              </a:xfrm>
              <a:prstGeom prst="line">
                <a:avLst/>
              </a:prstGeom>
              <a:noFill/>
              <a:ln w="9525">
                <a:solidFill>
                  <a:schemeClr val="tx1"/>
                </a:solidFill>
                <a:round/>
                <a:headEnd/>
                <a:tailEnd type="triangle" w="med" len="med"/>
              </a:ln>
            </p:spPr>
            <p:txBody>
              <a:bodyPr wrap="none"/>
              <a:lstStyle/>
              <a:p>
                <a:endParaRPr lang="ar-IQ"/>
              </a:p>
            </p:txBody>
          </p:sp>
          <p:sp>
            <p:nvSpPr>
              <p:cNvPr id="37940" name="Line 37"/>
              <p:cNvSpPr>
                <a:spLocks noChangeShapeType="1"/>
              </p:cNvSpPr>
              <p:nvPr/>
            </p:nvSpPr>
            <p:spPr bwMode="auto">
              <a:xfrm flipH="1">
                <a:off x="4583" y="2971"/>
                <a:ext cx="206" cy="584"/>
              </a:xfrm>
              <a:prstGeom prst="line">
                <a:avLst/>
              </a:prstGeom>
              <a:noFill/>
              <a:ln w="9525">
                <a:solidFill>
                  <a:schemeClr val="tx1"/>
                </a:solidFill>
                <a:round/>
                <a:headEnd/>
                <a:tailEnd type="triangle" w="med" len="med"/>
              </a:ln>
            </p:spPr>
            <p:txBody>
              <a:bodyPr wrap="none"/>
              <a:lstStyle/>
              <a:p>
                <a:endParaRPr lang="ar-IQ"/>
              </a:p>
            </p:txBody>
          </p:sp>
          <p:sp>
            <p:nvSpPr>
              <p:cNvPr id="37941" name="Line 38"/>
              <p:cNvSpPr>
                <a:spLocks noChangeShapeType="1"/>
              </p:cNvSpPr>
              <p:nvPr/>
            </p:nvSpPr>
            <p:spPr bwMode="auto">
              <a:xfrm>
                <a:off x="4880" y="2962"/>
                <a:ext cx="246" cy="601"/>
              </a:xfrm>
              <a:prstGeom prst="line">
                <a:avLst/>
              </a:prstGeom>
              <a:noFill/>
              <a:ln w="9525">
                <a:solidFill>
                  <a:schemeClr val="tx1"/>
                </a:solidFill>
                <a:round/>
                <a:headEnd/>
                <a:tailEnd type="triangle" w="med" len="med"/>
              </a:ln>
            </p:spPr>
            <p:txBody>
              <a:bodyPr wrap="none"/>
              <a:lstStyle/>
              <a:p>
                <a:endParaRPr lang="ar-IQ"/>
              </a:p>
            </p:txBody>
          </p:sp>
        </p:grpSp>
        <p:sp>
          <p:nvSpPr>
            <p:cNvPr id="37908" name="Text Box 39"/>
            <p:cNvSpPr txBox="1">
              <a:spLocks noChangeArrowheads="1"/>
            </p:cNvSpPr>
            <p:nvPr/>
          </p:nvSpPr>
          <p:spPr bwMode="auto">
            <a:xfrm>
              <a:off x="1248" y="2064"/>
              <a:ext cx="221" cy="288"/>
            </a:xfrm>
            <a:prstGeom prst="rect">
              <a:avLst/>
            </a:prstGeom>
            <a:noFill/>
            <a:ln w="9525">
              <a:noFill/>
              <a:miter lim="800000"/>
              <a:headEnd/>
              <a:tailEnd/>
            </a:ln>
          </p:spPr>
          <p:txBody>
            <a:bodyPr wrap="none">
              <a:spAutoFit/>
            </a:bodyPr>
            <a:lstStyle/>
            <a:p>
              <a:r>
                <a:rPr lang="en-US" sz="2400">
                  <a:latin typeface="Tahoma" pitchFamily="34" charset="0"/>
                </a:rPr>
                <a:t>2</a:t>
              </a:r>
            </a:p>
          </p:txBody>
        </p:sp>
        <p:sp>
          <p:nvSpPr>
            <p:cNvPr id="37909" name="Text Box 40"/>
            <p:cNvSpPr txBox="1">
              <a:spLocks noChangeArrowheads="1"/>
            </p:cNvSpPr>
            <p:nvPr/>
          </p:nvSpPr>
          <p:spPr bwMode="auto">
            <a:xfrm>
              <a:off x="4320" y="2064"/>
              <a:ext cx="221" cy="288"/>
            </a:xfrm>
            <a:prstGeom prst="rect">
              <a:avLst/>
            </a:prstGeom>
            <a:noFill/>
            <a:ln w="9525">
              <a:noFill/>
              <a:miter lim="800000"/>
              <a:headEnd/>
              <a:tailEnd/>
            </a:ln>
          </p:spPr>
          <p:txBody>
            <a:bodyPr wrap="none">
              <a:spAutoFit/>
            </a:bodyPr>
            <a:lstStyle/>
            <a:p>
              <a:r>
                <a:rPr lang="en-US" sz="2400">
                  <a:latin typeface="Tahoma" pitchFamily="34" charset="0"/>
                </a:rPr>
                <a:t>3</a:t>
              </a:r>
            </a:p>
          </p:txBody>
        </p:sp>
        <p:sp>
          <p:nvSpPr>
            <p:cNvPr id="37910" name="Text Box 41"/>
            <p:cNvSpPr txBox="1">
              <a:spLocks noChangeArrowheads="1"/>
            </p:cNvSpPr>
            <p:nvPr/>
          </p:nvSpPr>
          <p:spPr bwMode="auto">
            <a:xfrm>
              <a:off x="720" y="2640"/>
              <a:ext cx="221" cy="288"/>
            </a:xfrm>
            <a:prstGeom prst="rect">
              <a:avLst/>
            </a:prstGeom>
            <a:noFill/>
            <a:ln w="9525">
              <a:noFill/>
              <a:miter lim="800000"/>
              <a:headEnd/>
              <a:tailEnd/>
            </a:ln>
          </p:spPr>
          <p:txBody>
            <a:bodyPr wrap="none">
              <a:spAutoFit/>
            </a:bodyPr>
            <a:lstStyle/>
            <a:p>
              <a:r>
                <a:rPr lang="en-US" sz="2400">
                  <a:latin typeface="Tahoma" pitchFamily="34" charset="0"/>
                </a:rPr>
                <a:t>4</a:t>
              </a:r>
            </a:p>
          </p:txBody>
        </p:sp>
        <p:sp>
          <p:nvSpPr>
            <p:cNvPr id="37911" name="Text Box 42"/>
            <p:cNvSpPr txBox="1">
              <a:spLocks noChangeArrowheads="1"/>
            </p:cNvSpPr>
            <p:nvPr/>
          </p:nvSpPr>
          <p:spPr bwMode="auto">
            <a:xfrm>
              <a:off x="2112" y="2640"/>
              <a:ext cx="221" cy="288"/>
            </a:xfrm>
            <a:prstGeom prst="rect">
              <a:avLst/>
            </a:prstGeom>
            <a:noFill/>
            <a:ln w="9525">
              <a:noFill/>
              <a:miter lim="800000"/>
              <a:headEnd/>
              <a:tailEnd/>
            </a:ln>
          </p:spPr>
          <p:txBody>
            <a:bodyPr wrap="none">
              <a:spAutoFit/>
            </a:bodyPr>
            <a:lstStyle/>
            <a:p>
              <a:r>
                <a:rPr lang="en-US" sz="2400">
                  <a:latin typeface="Tahoma" pitchFamily="34" charset="0"/>
                </a:rPr>
                <a:t>5</a:t>
              </a:r>
            </a:p>
          </p:txBody>
        </p:sp>
      </p:grpSp>
      <p:sp>
        <p:nvSpPr>
          <p:cNvPr id="37894" name="AutoShape 43"/>
          <p:cNvSpPr>
            <a:spLocks noChangeArrowheads="1"/>
          </p:cNvSpPr>
          <p:nvPr/>
        </p:nvSpPr>
        <p:spPr bwMode="auto">
          <a:xfrm>
            <a:off x="2819400" y="4495800"/>
            <a:ext cx="228600" cy="152400"/>
          </a:xfrm>
          <a:prstGeom prst="chevron">
            <a:avLst>
              <a:gd name="adj" fmla="val 37500"/>
            </a:avLst>
          </a:prstGeom>
          <a:solidFill>
            <a:srgbClr val="3366FF"/>
          </a:solidFill>
          <a:ln w="9525">
            <a:solidFill>
              <a:schemeClr val="tx1"/>
            </a:solidFill>
            <a:miter lim="800000"/>
            <a:headEnd/>
            <a:tailEnd/>
          </a:ln>
        </p:spPr>
        <p:txBody>
          <a:bodyPr wrap="none" anchor="ctr"/>
          <a:lstStyle/>
          <a:p>
            <a:endParaRPr lang="ar-IQ"/>
          </a:p>
        </p:txBody>
      </p:sp>
      <p:sp>
        <p:nvSpPr>
          <p:cNvPr id="37895" name="Oval 44"/>
          <p:cNvSpPr>
            <a:spLocks noChangeArrowheads="1"/>
          </p:cNvSpPr>
          <p:nvPr/>
        </p:nvSpPr>
        <p:spPr bwMode="auto">
          <a:xfrm>
            <a:off x="6629400" y="3505200"/>
            <a:ext cx="228600" cy="228600"/>
          </a:xfrm>
          <a:prstGeom prst="ellipse">
            <a:avLst/>
          </a:prstGeom>
          <a:solidFill>
            <a:schemeClr val="accent1"/>
          </a:solidFill>
          <a:ln w="9525">
            <a:solidFill>
              <a:schemeClr val="tx1"/>
            </a:solidFill>
            <a:round/>
            <a:headEnd/>
            <a:tailEnd/>
          </a:ln>
        </p:spPr>
        <p:txBody>
          <a:bodyPr wrap="none" anchor="ctr"/>
          <a:lstStyle/>
          <a:p>
            <a:endParaRPr lang="ar-IQ"/>
          </a:p>
        </p:txBody>
      </p:sp>
      <p:sp>
        <p:nvSpPr>
          <p:cNvPr id="37896" name="Oval 45"/>
          <p:cNvSpPr>
            <a:spLocks noChangeArrowheads="1"/>
          </p:cNvSpPr>
          <p:nvPr/>
        </p:nvSpPr>
        <p:spPr bwMode="auto">
          <a:xfrm>
            <a:off x="2286000" y="3505200"/>
            <a:ext cx="228600" cy="228600"/>
          </a:xfrm>
          <a:prstGeom prst="ellipse">
            <a:avLst/>
          </a:prstGeom>
          <a:solidFill>
            <a:schemeClr val="accent1"/>
          </a:solidFill>
          <a:ln w="9525">
            <a:solidFill>
              <a:schemeClr val="tx1"/>
            </a:solidFill>
            <a:round/>
            <a:headEnd/>
            <a:tailEnd/>
          </a:ln>
        </p:spPr>
        <p:txBody>
          <a:bodyPr wrap="none" anchor="ctr"/>
          <a:lstStyle/>
          <a:p>
            <a:endParaRPr lang="ar-IQ"/>
          </a:p>
        </p:txBody>
      </p:sp>
      <p:sp>
        <p:nvSpPr>
          <p:cNvPr id="37897" name="Oval 46"/>
          <p:cNvSpPr>
            <a:spLocks noChangeArrowheads="1"/>
          </p:cNvSpPr>
          <p:nvPr/>
        </p:nvSpPr>
        <p:spPr bwMode="auto">
          <a:xfrm>
            <a:off x="4419600" y="2590800"/>
            <a:ext cx="228600" cy="228600"/>
          </a:xfrm>
          <a:prstGeom prst="ellipse">
            <a:avLst/>
          </a:prstGeom>
          <a:solidFill>
            <a:schemeClr val="tx2"/>
          </a:solidFill>
          <a:ln w="9525">
            <a:solidFill>
              <a:schemeClr val="tx1"/>
            </a:solidFill>
            <a:round/>
            <a:headEnd/>
            <a:tailEnd/>
          </a:ln>
        </p:spPr>
        <p:txBody>
          <a:bodyPr wrap="none" anchor="ctr"/>
          <a:lstStyle/>
          <a:p>
            <a:endParaRPr lang="ar-IQ"/>
          </a:p>
        </p:txBody>
      </p:sp>
      <p:sp>
        <p:nvSpPr>
          <p:cNvPr id="37898" name="Line 47"/>
          <p:cNvSpPr>
            <a:spLocks noChangeShapeType="1"/>
          </p:cNvSpPr>
          <p:nvPr/>
        </p:nvSpPr>
        <p:spPr bwMode="auto">
          <a:xfrm flipH="1">
            <a:off x="5551488" y="4702175"/>
            <a:ext cx="352425" cy="954088"/>
          </a:xfrm>
          <a:prstGeom prst="line">
            <a:avLst/>
          </a:prstGeom>
          <a:noFill/>
          <a:ln w="9525">
            <a:solidFill>
              <a:schemeClr val="tx1"/>
            </a:solidFill>
            <a:round/>
            <a:headEnd/>
            <a:tailEnd type="triangle" w="med" len="med"/>
          </a:ln>
        </p:spPr>
        <p:txBody>
          <a:bodyPr wrap="none"/>
          <a:lstStyle/>
          <a:p>
            <a:endParaRPr lang="ar-IQ"/>
          </a:p>
        </p:txBody>
      </p:sp>
      <p:sp>
        <p:nvSpPr>
          <p:cNvPr id="37899" name="Line 48"/>
          <p:cNvSpPr>
            <a:spLocks noChangeShapeType="1"/>
          </p:cNvSpPr>
          <p:nvPr/>
        </p:nvSpPr>
        <p:spPr bwMode="auto">
          <a:xfrm>
            <a:off x="6061075" y="4689475"/>
            <a:ext cx="352425" cy="954088"/>
          </a:xfrm>
          <a:prstGeom prst="line">
            <a:avLst/>
          </a:prstGeom>
          <a:noFill/>
          <a:ln w="9525">
            <a:solidFill>
              <a:schemeClr val="tx1"/>
            </a:solidFill>
            <a:round/>
            <a:headEnd/>
            <a:tailEnd type="triangle" w="med" len="med"/>
          </a:ln>
        </p:spPr>
        <p:txBody>
          <a:bodyPr wrap="none"/>
          <a:lstStyle/>
          <a:p>
            <a:endParaRPr lang="ar-IQ"/>
          </a:p>
        </p:txBody>
      </p:sp>
      <p:sp>
        <p:nvSpPr>
          <p:cNvPr id="37900" name="Oval 49"/>
          <p:cNvSpPr>
            <a:spLocks noChangeArrowheads="1"/>
          </p:cNvSpPr>
          <p:nvPr/>
        </p:nvSpPr>
        <p:spPr bwMode="auto">
          <a:xfrm>
            <a:off x="3200400" y="4495800"/>
            <a:ext cx="228600" cy="228600"/>
          </a:xfrm>
          <a:prstGeom prst="ellipse">
            <a:avLst/>
          </a:prstGeom>
          <a:solidFill>
            <a:schemeClr val="accent1"/>
          </a:solidFill>
          <a:ln w="9525">
            <a:solidFill>
              <a:schemeClr val="tx1"/>
            </a:solidFill>
            <a:round/>
            <a:headEnd/>
            <a:tailEnd/>
          </a:ln>
        </p:spPr>
        <p:txBody>
          <a:bodyPr wrap="none" anchor="ctr"/>
          <a:lstStyle/>
          <a:p>
            <a:endParaRPr lang="ar-IQ"/>
          </a:p>
        </p:txBody>
      </p:sp>
      <p:sp>
        <p:nvSpPr>
          <p:cNvPr id="37901" name="Oval 50"/>
          <p:cNvSpPr>
            <a:spLocks noChangeArrowheads="1"/>
          </p:cNvSpPr>
          <p:nvPr/>
        </p:nvSpPr>
        <p:spPr bwMode="auto">
          <a:xfrm>
            <a:off x="1447800" y="4495800"/>
            <a:ext cx="228600" cy="228600"/>
          </a:xfrm>
          <a:prstGeom prst="ellipse">
            <a:avLst/>
          </a:prstGeom>
          <a:solidFill>
            <a:schemeClr val="accent1"/>
          </a:solidFill>
          <a:ln w="9525">
            <a:solidFill>
              <a:schemeClr val="tx1"/>
            </a:solidFill>
            <a:round/>
            <a:headEnd/>
            <a:tailEnd/>
          </a:ln>
        </p:spPr>
        <p:txBody>
          <a:bodyPr wrap="none" anchor="ctr"/>
          <a:lstStyle/>
          <a:p>
            <a:endParaRPr lang="ar-IQ"/>
          </a:p>
        </p:txBody>
      </p:sp>
      <p:sp>
        <p:nvSpPr>
          <p:cNvPr id="37902" name="Oval 51"/>
          <p:cNvSpPr>
            <a:spLocks noChangeArrowheads="1"/>
          </p:cNvSpPr>
          <p:nvPr/>
        </p:nvSpPr>
        <p:spPr bwMode="auto">
          <a:xfrm>
            <a:off x="2286000" y="3505200"/>
            <a:ext cx="228600" cy="228600"/>
          </a:xfrm>
          <a:prstGeom prst="ellipse">
            <a:avLst/>
          </a:prstGeom>
          <a:solidFill>
            <a:schemeClr val="tx2"/>
          </a:solidFill>
          <a:ln w="9525">
            <a:solidFill>
              <a:schemeClr val="tx1"/>
            </a:solidFill>
            <a:round/>
            <a:headEnd/>
            <a:tailEnd/>
          </a:ln>
        </p:spPr>
        <p:txBody>
          <a:bodyPr wrap="none" anchor="ctr"/>
          <a:lstStyle/>
          <a:p>
            <a:endParaRPr lang="ar-IQ"/>
          </a:p>
        </p:txBody>
      </p:sp>
      <p:sp>
        <p:nvSpPr>
          <p:cNvPr id="37903" name="Oval 52"/>
          <p:cNvSpPr>
            <a:spLocks noChangeArrowheads="1"/>
          </p:cNvSpPr>
          <p:nvPr/>
        </p:nvSpPr>
        <p:spPr bwMode="auto">
          <a:xfrm>
            <a:off x="1447800" y="4495800"/>
            <a:ext cx="228600" cy="228600"/>
          </a:xfrm>
          <a:prstGeom prst="ellipse">
            <a:avLst/>
          </a:prstGeom>
          <a:solidFill>
            <a:schemeClr val="bg1"/>
          </a:solidFill>
          <a:ln w="9525">
            <a:solidFill>
              <a:schemeClr val="tx1"/>
            </a:solidFill>
            <a:round/>
            <a:headEnd/>
            <a:tailEnd/>
          </a:ln>
        </p:spPr>
        <p:txBody>
          <a:bodyPr wrap="none" anchor="ctr"/>
          <a:lstStyle/>
          <a:p>
            <a:endParaRPr lang="ar-IQ"/>
          </a:p>
        </p:txBody>
      </p:sp>
      <p:sp>
        <p:nvSpPr>
          <p:cNvPr id="37904" name="Oval 53"/>
          <p:cNvSpPr>
            <a:spLocks noChangeArrowheads="1"/>
          </p:cNvSpPr>
          <p:nvPr/>
        </p:nvSpPr>
        <p:spPr bwMode="auto">
          <a:xfrm>
            <a:off x="1981200" y="5638800"/>
            <a:ext cx="228600" cy="228600"/>
          </a:xfrm>
          <a:prstGeom prst="ellipse">
            <a:avLst/>
          </a:prstGeom>
          <a:solidFill>
            <a:schemeClr val="bg1"/>
          </a:solidFill>
          <a:ln w="9525">
            <a:solidFill>
              <a:schemeClr val="tx1"/>
            </a:solidFill>
            <a:round/>
            <a:headEnd/>
            <a:tailEnd/>
          </a:ln>
        </p:spPr>
        <p:txBody>
          <a:bodyPr wrap="none" anchor="ctr"/>
          <a:lstStyle/>
          <a:p>
            <a:endParaRPr lang="ar-IQ"/>
          </a:p>
        </p:txBody>
      </p:sp>
      <p:sp>
        <p:nvSpPr>
          <p:cNvPr id="37905" name="Oval 54"/>
          <p:cNvSpPr>
            <a:spLocks noChangeArrowheads="1"/>
          </p:cNvSpPr>
          <p:nvPr/>
        </p:nvSpPr>
        <p:spPr bwMode="auto">
          <a:xfrm>
            <a:off x="914400" y="5638800"/>
            <a:ext cx="228600" cy="228600"/>
          </a:xfrm>
          <a:prstGeom prst="ellipse">
            <a:avLst/>
          </a:prstGeom>
          <a:solidFill>
            <a:schemeClr val="bg1"/>
          </a:solidFill>
          <a:ln w="9525">
            <a:solidFill>
              <a:schemeClr val="tx1"/>
            </a:solidFill>
            <a:round/>
            <a:headEnd/>
            <a:tailEnd/>
          </a:ln>
        </p:spPr>
        <p:txBody>
          <a:bodyPr wrap="none" anchor="ctr"/>
          <a:lstStyle/>
          <a:p>
            <a:endParaRPr lang="ar-IQ"/>
          </a:p>
        </p:txBody>
      </p:sp>
      <p:sp>
        <p:nvSpPr>
          <p:cNvPr id="37906" name="Oval 55"/>
          <p:cNvSpPr>
            <a:spLocks noChangeArrowheads="1"/>
          </p:cNvSpPr>
          <p:nvPr/>
        </p:nvSpPr>
        <p:spPr bwMode="auto">
          <a:xfrm>
            <a:off x="914400" y="5638800"/>
            <a:ext cx="228600" cy="228600"/>
          </a:xfrm>
          <a:prstGeom prst="ellipse">
            <a:avLst/>
          </a:prstGeom>
          <a:noFill/>
          <a:ln w="9525">
            <a:solidFill>
              <a:schemeClr val="tx1"/>
            </a:solidFill>
            <a:round/>
            <a:headEnd/>
            <a:tailEnd/>
          </a:ln>
        </p:spPr>
        <p:txBody>
          <a:bodyPr wrap="none" anchor="ctr"/>
          <a:lstStyle/>
          <a:p>
            <a:endParaRPr lang="ar-IQ"/>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2"/>
          <p:cNvSpPr>
            <a:spLocks noGrp="1" noChangeArrowheads="1"/>
          </p:cNvSpPr>
          <p:nvPr>
            <p:ph type="title"/>
          </p:nvPr>
        </p:nvSpPr>
        <p:spPr/>
        <p:txBody>
          <a:bodyPr/>
          <a:lstStyle/>
          <a:p>
            <a:pPr eaLnBrk="1" hangingPunct="1">
              <a:defRPr/>
            </a:pPr>
            <a:r>
              <a:rPr lang="en-US" sz="4000" b="1" smtClean="0">
                <a:effectLst>
                  <a:outerShdw blurRad="38100" dist="38100" dir="2700000" algn="tl">
                    <a:srgbClr val="C0C0C0"/>
                  </a:outerShdw>
                </a:effectLst>
              </a:rPr>
              <a:t>Depth-First Strategy</a:t>
            </a:r>
          </a:p>
        </p:txBody>
      </p:sp>
      <p:sp>
        <p:nvSpPr>
          <p:cNvPr id="38915" name="Rectangle 3"/>
          <p:cNvSpPr>
            <a:spLocks noGrp="1" noChangeArrowheads="1"/>
          </p:cNvSpPr>
          <p:nvPr>
            <p:ph type="body" idx="1"/>
          </p:nvPr>
        </p:nvSpPr>
        <p:spPr/>
        <p:txBody>
          <a:bodyPr/>
          <a:lstStyle/>
          <a:p>
            <a:pPr eaLnBrk="1" hangingPunct="1">
              <a:buFontTx/>
              <a:buNone/>
            </a:pPr>
            <a:r>
              <a:rPr lang="en-US" smtClean="0"/>
              <a:t> </a:t>
            </a:r>
            <a:r>
              <a:rPr lang="en-US" sz="2800" smtClean="0"/>
              <a:t>New nodes are inserted at the front of FRINGE</a:t>
            </a:r>
          </a:p>
        </p:txBody>
      </p:sp>
      <p:sp>
        <p:nvSpPr>
          <p:cNvPr id="38916" name="Text Box 4"/>
          <p:cNvSpPr txBox="1">
            <a:spLocks noChangeArrowheads="1"/>
          </p:cNvSpPr>
          <p:nvPr/>
        </p:nvSpPr>
        <p:spPr bwMode="auto">
          <a:xfrm>
            <a:off x="4114800" y="2362200"/>
            <a:ext cx="350838" cy="457200"/>
          </a:xfrm>
          <a:prstGeom prst="rect">
            <a:avLst/>
          </a:prstGeom>
          <a:noFill/>
          <a:ln w="9525">
            <a:noFill/>
            <a:miter lim="800000"/>
            <a:headEnd/>
            <a:tailEnd/>
          </a:ln>
        </p:spPr>
        <p:txBody>
          <a:bodyPr wrap="none">
            <a:spAutoFit/>
          </a:bodyPr>
          <a:lstStyle/>
          <a:p>
            <a:r>
              <a:rPr lang="en-US" sz="2400">
                <a:latin typeface="Tahoma" pitchFamily="34" charset="0"/>
              </a:rPr>
              <a:t>1</a:t>
            </a:r>
          </a:p>
        </p:txBody>
      </p:sp>
      <p:grpSp>
        <p:nvGrpSpPr>
          <p:cNvPr id="2" name="Group 5"/>
          <p:cNvGrpSpPr>
            <a:grpSpLocks/>
          </p:cNvGrpSpPr>
          <p:nvPr/>
        </p:nvGrpSpPr>
        <p:grpSpPr bwMode="auto">
          <a:xfrm>
            <a:off x="914400" y="2590800"/>
            <a:ext cx="7391400" cy="3276600"/>
            <a:chOff x="576" y="1632"/>
            <a:chExt cx="4656" cy="2064"/>
          </a:xfrm>
        </p:grpSpPr>
        <p:grpSp>
          <p:nvGrpSpPr>
            <p:cNvPr id="3" name="Group 6"/>
            <p:cNvGrpSpPr>
              <a:grpSpLocks/>
            </p:cNvGrpSpPr>
            <p:nvPr/>
          </p:nvGrpSpPr>
          <p:grpSpPr bwMode="auto">
            <a:xfrm>
              <a:off x="576" y="1632"/>
              <a:ext cx="4656" cy="2064"/>
              <a:chOff x="576" y="1632"/>
              <a:chExt cx="4656" cy="2064"/>
            </a:xfrm>
          </p:grpSpPr>
          <p:sp>
            <p:nvSpPr>
              <p:cNvPr id="38938" name="Oval 7"/>
              <p:cNvSpPr>
                <a:spLocks noChangeArrowheads="1"/>
              </p:cNvSpPr>
              <p:nvPr/>
            </p:nvSpPr>
            <p:spPr bwMode="auto">
              <a:xfrm>
                <a:off x="2784" y="1632"/>
                <a:ext cx="144" cy="144"/>
              </a:xfrm>
              <a:prstGeom prst="ellipse">
                <a:avLst/>
              </a:prstGeom>
              <a:solidFill>
                <a:schemeClr val="accent2"/>
              </a:solidFill>
              <a:ln w="9525">
                <a:solidFill>
                  <a:schemeClr val="tx1"/>
                </a:solidFill>
                <a:round/>
                <a:headEnd/>
                <a:tailEnd/>
              </a:ln>
            </p:spPr>
            <p:txBody>
              <a:bodyPr wrap="none" anchor="ctr"/>
              <a:lstStyle/>
              <a:p>
                <a:endParaRPr lang="ar-IQ"/>
              </a:p>
            </p:txBody>
          </p:sp>
          <p:sp>
            <p:nvSpPr>
              <p:cNvPr id="38939" name="Oval 8"/>
              <p:cNvSpPr>
                <a:spLocks noChangeArrowheads="1"/>
              </p:cNvSpPr>
              <p:nvPr/>
            </p:nvSpPr>
            <p:spPr bwMode="auto">
              <a:xfrm>
                <a:off x="1440" y="2208"/>
                <a:ext cx="144" cy="144"/>
              </a:xfrm>
              <a:prstGeom prst="ellipse">
                <a:avLst/>
              </a:prstGeom>
              <a:solidFill>
                <a:schemeClr val="accent2"/>
              </a:solidFill>
              <a:ln w="9525">
                <a:solidFill>
                  <a:schemeClr val="tx1"/>
                </a:solidFill>
                <a:round/>
                <a:headEnd/>
                <a:tailEnd/>
              </a:ln>
            </p:spPr>
            <p:txBody>
              <a:bodyPr wrap="none" anchor="ctr"/>
              <a:lstStyle/>
              <a:p>
                <a:endParaRPr lang="ar-IQ"/>
              </a:p>
            </p:txBody>
          </p:sp>
          <p:sp>
            <p:nvSpPr>
              <p:cNvPr id="38940" name="Oval 9"/>
              <p:cNvSpPr>
                <a:spLocks noChangeArrowheads="1"/>
              </p:cNvSpPr>
              <p:nvPr/>
            </p:nvSpPr>
            <p:spPr bwMode="auto">
              <a:xfrm>
                <a:off x="4176" y="2208"/>
                <a:ext cx="144" cy="144"/>
              </a:xfrm>
              <a:prstGeom prst="ellipse">
                <a:avLst/>
              </a:prstGeom>
              <a:solidFill>
                <a:schemeClr val="accent2"/>
              </a:solidFill>
              <a:ln w="9525">
                <a:solidFill>
                  <a:schemeClr val="tx1"/>
                </a:solidFill>
                <a:round/>
                <a:headEnd/>
                <a:tailEnd/>
              </a:ln>
            </p:spPr>
            <p:txBody>
              <a:bodyPr wrap="none" anchor="ctr"/>
              <a:lstStyle/>
              <a:p>
                <a:endParaRPr lang="ar-IQ"/>
              </a:p>
            </p:txBody>
          </p:sp>
          <p:sp>
            <p:nvSpPr>
              <p:cNvPr id="38941" name="Oval 10"/>
              <p:cNvSpPr>
                <a:spLocks noChangeArrowheads="1"/>
              </p:cNvSpPr>
              <p:nvPr/>
            </p:nvSpPr>
            <p:spPr bwMode="auto">
              <a:xfrm>
                <a:off x="4752" y="2832"/>
                <a:ext cx="144" cy="144"/>
              </a:xfrm>
              <a:prstGeom prst="ellipse">
                <a:avLst/>
              </a:prstGeom>
              <a:solidFill>
                <a:schemeClr val="accent2"/>
              </a:solidFill>
              <a:ln w="9525">
                <a:solidFill>
                  <a:schemeClr val="tx1"/>
                </a:solidFill>
                <a:round/>
                <a:headEnd/>
                <a:tailEnd/>
              </a:ln>
            </p:spPr>
            <p:txBody>
              <a:bodyPr wrap="none" anchor="ctr"/>
              <a:lstStyle/>
              <a:p>
                <a:endParaRPr lang="ar-IQ"/>
              </a:p>
            </p:txBody>
          </p:sp>
          <p:sp>
            <p:nvSpPr>
              <p:cNvPr id="38942" name="Oval 11"/>
              <p:cNvSpPr>
                <a:spLocks noChangeArrowheads="1"/>
              </p:cNvSpPr>
              <p:nvPr/>
            </p:nvSpPr>
            <p:spPr bwMode="auto">
              <a:xfrm>
                <a:off x="3696" y="2832"/>
                <a:ext cx="144" cy="144"/>
              </a:xfrm>
              <a:prstGeom prst="ellipse">
                <a:avLst/>
              </a:prstGeom>
              <a:solidFill>
                <a:schemeClr val="accent2"/>
              </a:solidFill>
              <a:ln w="9525">
                <a:solidFill>
                  <a:schemeClr val="tx1"/>
                </a:solidFill>
                <a:round/>
                <a:headEnd/>
                <a:tailEnd/>
              </a:ln>
            </p:spPr>
            <p:txBody>
              <a:bodyPr wrap="none" anchor="ctr"/>
              <a:lstStyle/>
              <a:p>
                <a:endParaRPr lang="ar-IQ"/>
              </a:p>
            </p:txBody>
          </p:sp>
          <p:sp>
            <p:nvSpPr>
              <p:cNvPr id="38943" name="Oval 12"/>
              <p:cNvSpPr>
                <a:spLocks noChangeArrowheads="1"/>
              </p:cNvSpPr>
              <p:nvPr/>
            </p:nvSpPr>
            <p:spPr bwMode="auto">
              <a:xfrm>
                <a:off x="2016" y="2832"/>
                <a:ext cx="144" cy="144"/>
              </a:xfrm>
              <a:prstGeom prst="ellipse">
                <a:avLst/>
              </a:prstGeom>
              <a:solidFill>
                <a:schemeClr val="accent2"/>
              </a:solidFill>
              <a:ln w="9525">
                <a:solidFill>
                  <a:schemeClr val="tx1"/>
                </a:solidFill>
                <a:round/>
                <a:headEnd/>
                <a:tailEnd/>
              </a:ln>
            </p:spPr>
            <p:txBody>
              <a:bodyPr wrap="none" anchor="ctr"/>
              <a:lstStyle/>
              <a:p>
                <a:endParaRPr lang="ar-IQ"/>
              </a:p>
            </p:txBody>
          </p:sp>
          <p:sp>
            <p:nvSpPr>
              <p:cNvPr id="38944" name="Oval 13"/>
              <p:cNvSpPr>
                <a:spLocks noChangeArrowheads="1"/>
              </p:cNvSpPr>
              <p:nvPr/>
            </p:nvSpPr>
            <p:spPr bwMode="auto">
              <a:xfrm>
                <a:off x="912" y="2832"/>
                <a:ext cx="144" cy="144"/>
              </a:xfrm>
              <a:prstGeom prst="ellipse">
                <a:avLst/>
              </a:prstGeom>
              <a:solidFill>
                <a:schemeClr val="accent2"/>
              </a:solidFill>
              <a:ln w="9525">
                <a:solidFill>
                  <a:schemeClr val="tx1"/>
                </a:solidFill>
                <a:round/>
                <a:headEnd/>
                <a:tailEnd/>
              </a:ln>
            </p:spPr>
            <p:txBody>
              <a:bodyPr wrap="none" anchor="ctr"/>
              <a:lstStyle/>
              <a:p>
                <a:endParaRPr lang="ar-IQ"/>
              </a:p>
            </p:txBody>
          </p:sp>
          <p:sp>
            <p:nvSpPr>
              <p:cNvPr id="38945" name="Oval 14"/>
              <p:cNvSpPr>
                <a:spLocks noChangeArrowheads="1"/>
              </p:cNvSpPr>
              <p:nvPr/>
            </p:nvSpPr>
            <p:spPr bwMode="auto">
              <a:xfrm>
                <a:off x="1680" y="3552"/>
                <a:ext cx="144" cy="144"/>
              </a:xfrm>
              <a:prstGeom prst="ellipse">
                <a:avLst/>
              </a:prstGeom>
              <a:solidFill>
                <a:schemeClr val="accent2"/>
              </a:solidFill>
              <a:ln w="9525">
                <a:solidFill>
                  <a:schemeClr val="tx1"/>
                </a:solidFill>
                <a:round/>
                <a:headEnd/>
                <a:tailEnd/>
              </a:ln>
            </p:spPr>
            <p:txBody>
              <a:bodyPr wrap="none" anchor="ctr"/>
              <a:lstStyle/>
              <a:p>
                <a:endParaRPr lang="ar-IQ"/>
              </a:p>
            </p:txBody>
          </p:sp>
          <p:sp>
            <p:nvSpPr>
              <p:cNvPr id="38946" name="Oval 15"/>
              <p:cNvSpPr>
                <a:spLocks noChangeArrowheads="1"/>
              </p:cNvSpPr>
              <p:nvPr/>
            </p:nvSpPr>
            <p:spPr bwMode="auto">
              <a:xfrm>
                <a:off x="3408" y="3552"/>
                <a:ext cx="144" cy="144"/>
              </a:xfrm>
              <a:prstGeom prst="ellipse">
                <a:avLst/>
              </a:prstGeom>
              <a:solidFill>
                <a:schemeClr val="accent2"/>
              </a:solidFill>
              <a:ln w="9525">
                <a:solidFill>
                  <a:schemeClr val="tx1"/>
                </a:solidFill>
                <a:round/>
                <a:headEnd/>
                <a:tailEnd/>
              </a:ln>
            </p:spPr>
            <p:txBody>
              <a:bodyPr wrap="none" anchor="ctr"/>
              <a:lstStyle/>
              <a:p>
                <a:endParaRPr lang="ar-IQ"/>
              </a:p>
            </p:txBody>
          </p:sp>
          <p:sp>
            <p:nvSpPr>
              <p:cNvPr id="38947" name="Oval 16"/>
              <p:cNvSpPr>
                <a:spLocks noChangeArrowheads="1"/>
              </p:cNvSpPr>
              <p:nvPr/>
            </p:nvSpPr>
            <p:spPr bwMode="auto">
              <a:xfrm>
                <a:off x="2400" y="3552"/>
                <a:ext cx="144" cy="144"/>
              </a:xfrm>
              <a:prstGeom prst="ellipse">
                <a:avLst/>
              </a:prstGeom>
              <a:solidFill>
                <a:schemeClr val="accent2"/>
              </a:solidFill>
              <a:ln w="9525">
                <a:solidFill>
                  <a:schemeClr val="tx1"/>
                </a:solidFill>
                <a:round/>
                <a:headEnd/>
                <a:tailEnd/>
              </a:ln>
            </p:spPr>
            <p:txBody>
              <a:bodyPr wrap="none" anchor="ctr"/>
              <a:lstStyle/>
              <a:p>
                <a:endParaRPr lang="ar-IQ"/>
              </a:p>
            </p:txBody>
          </p:sp>
          <p:sp>
            <p:nvSpPr>
              <p:cNvPr id="38948" name="Oval 17"/>
              <p:cNvSpPr>
                <a:spLocks noChangeArrowheads="1"/>
              </p:cNvSpPr>
              <p:nvPr/>
            </p:nvSpPr>
            <p:spPr bwMode="auto">
              <a:xfrm>
                <a:off x="1248" y="3552"/>
                <a:ext cx="144" cy="144"/>
              </a:xfrm>
              <a:prstGeom prst="ellipse">
                <a:avLst/>
              </a:prstGeom>
              <a:solidFill>
                <a:schemeClr val="accent2"/>
              </a:solidFill>
              <a:ln w="9525">
                <a:solidFill>
                  <a:schemeClr val="tx1"/>
                </a:solidFill>
                <a:round/>
                <a:headEnd/>
                <a:tailEnd/>
              </a:ln>
            </p:spPr>
            <p:txBody>
              <a:bodyPr wrap="none" anchor="ctr"/>
              <a:lstStyle/>
              <a:p>
                <a:endParaRPr lang="ar-IQ"/>
              </a:p>
            </p:txBody>
          </p:sp>
          <p:sp>
            <p:nvSpPr>
              <p:cNvPr id="38949" name="Oval 18"/>
              <p:cNvSpPr>
                <a:spLocks noChangeArrowheads="1"/>
              </p:cNvSpPr>
              <p:nvPr/>
            </p:nvSpPr>
            <p:spPr bwMode="auto">
              <a:xfrm>
                <a:off x="576" y="3552"/>
                <a:ext cx="144" cy="144"/>
              </a:xfrm>
              <a:prstGeom prst="ellipse">
                <a:avLst/>
              </a:prstGeom>
              <a:solidFill>
                <a:schemeClr val="accent2"/>
              </a:solidFill>
              <a:ln w="9525">
                <a:solidFill>
                  <a:schemeClr val="tx1"/>
                </a:solidFill>
                <a:round/>
                <a:headEnd/>
                <a:tailEnd/>
              </a:ln>
            </p:spPr>
            <p:txBody>
              <a:bodyPr wrap="none" anchor="ctr"/>
              <a:lstStyle/>
              <a:p>
                <a:endParaRPr lang="ar-IQ"/>
              </a:p>
            </p:txBody>
          </p:sp>
          <p:sp>
            <p:nvSpPr>
              <p:cNvPr id="38950" name="Line 19"/>
              <p:cNvSpPr>
                <a:spLocks noChangeShapeType="1"/>
              </p:cNvSpPr>
              <p:nvPr/>
            </p:nvSpPr>
            <p:spPr bwMode="auto">
              <a:xfrm flipH="1">
                <a:off x="1580" y="1728"/>
                <a:ext cx="1204" cy="518"/>
              </a:xfrm>
              <a:prstGeom prst="line">
                <a:avLst/>
              </a:prstGeom>
              <a:noFill/>
              <a:ln w="9525">
                <a:solidFill>
                  <a:schemeClr val="tx1"/>
                </a:solidFill>
                <a:round/>
                <a:headEnd/>
                <a:tailEnd type="triangle" w="med" len="med"/>
              </a:ln>
            </p:spPr>
            <p:txBody>
              <a:bodyPr wrap="none"/>
              <a:lstStyle/>
              <a:p>
                <a:endParaRPr lang="ar-IQ"/>
              </a:p>
            </p:txBody>
          </p:sp>
          <p:sp>
            <p:nvSpPr>
              <p:cNvPr id="38951" name="Line 20"/>
              <p:cNvSpPr>
                <a:spLocks noChangeShapeType="1"/>
              </p:cNvSpPr>
              <p:nvPr/>
            </p:nvSpPr>
            <p:spPr bwMode="auto">
              <a:xfrm>
                <a:off x="2905" y="1744"/>
                <a:ext cx="1267" cy="502"/>
              </a:xfrm>
              <a:prstGeom prst="line">
                <a:avLst/>
              </a:prstGeom>
              <a:noFill/>
              <a:ln w="9525">
                <a:solidFill>
                  <a:schemeClr val="tx1"/>
                </a:solidFill>
                <a:round/>
                <a:headEnd/>
                <a:tailEnd type="triangle" w="med" len="med"/>
              </a:ln>
            </p:spPr>
            <p:txBody>
              <a:bodyPr wrap="none"/>
              <a:lstStyle/>
              <a:p>
                <a:endParaRPr lang="ar-IQ"/>
              </a:p>
            </p:txBody>
          </p:sp>
          <p:sp>
            <p:nvSpPr>
              <p:cNvPr id="38952" name="Line 21"/>
              <p:cNvSpPr>
                <a:spLocks noChangeShapeType="1"/>
              </p:cNvSpPr>
              <p:nvPr/>
            </p:nvSpPr>
            <p:spPr bwMode="auto">
              <a:xfrm flipH="1">
                <a:off x="1037" y="2329"/>
                <a:ext cx="428" cy="526"/>
              </a:xfrm>
              <a:prstGeom prst="line">
                <a:avLst/>
              </a:prstGeom>
              <a:noFill/>
              <a:ln w="9525">
                <a:solidFill>
                  <a:schemeClr val="tx1"/>
                </a:solidFill>
                <a:round/>
                <a:headEnd/>
                <a:tailEnd type="triangle" w="med" len="med"/>
              </a:ln>
            </p:spPr>
            <p:txBody>
              <a:bodyPr wrap="none"/>
              <a:lstStyle/>
              <a:p>
                <a:endParaRPr lang="ar-IQ"/>
              </a:p>
            </p:txBody>
          </p:sp>
          <p:sp>
            <p:nvSpPr>
              <p:cNvPr id="38953" name="Line 22"/>
              <p:cNvSpPr>
                <a:spLocks noChangeShapeType="1"/>
              </p:cNvSpPr>
              <p:nvPr/>
            </p:nvSpPr>
            <p:spPr bwMode="auto">
              <a:xfrm>
                <a:off x="1580" y="2329"/>
                <a:ext cx="452" cy="518"/>
              </a:xfrm>
              <a:prstGeom prst="line">
                <a:avLst/>
              </a:prstGeom>
              <a:noFill/>
              <a:ln w="9525">
                <a:solidFill>
                  <a:schemeClr val="tx1"/>
                </a:solidFill>
                <a:round/>
                <a:headEnd/>
                <a:tailEnd type="triangle" w="med" len="med"/>
              </a:ln>
            </p:spPr>
            <p:txBody>
              <a:bodyPr wrap="none"/>
              <a:lstStyle/>
              <a:p>
                <a:endParaRPr lang="ar-IQ"/>
              </a:p>
            </p:txBody>
          </p:sp>
          <p:sp>
            <p:nvSpPr>
              <p:cNvPr id="38954" name="Line 23"/>
              <p:cNvSpPr>
                <a:spLocks noChangeShapeType="1"/>
              </p:cNvSpPr>
              <p:nvPr/>
            </p:nvSpPr>
            <p:spPr bwMode="auto">
              <a:xfrm>
                <a:off x="4295" y="2337"/>
                <a:ext cx="486" cy="502"/>
              </a:xfrm>
              <a:prstGeom prst="line">
                <a:avLst/>
              </a:prstGeom>
              <a:noFill/>
              <a:ln w="9525">
                <a:solidFill>
                  <a:schemeClr val="tx1"/>
                </a:solidFill>
                <a:round/>
                <a:headEnd/>
                <a:tailEnd type="triangle" w="med" len="med"/>
              </a:ln>
            </p:spPr>
            <p:txBody>
              <a:bodyPr wrap="none"/>
              <a:lstStyle/>
              <a:p>
                <a:endParaRPr lang="ar-IQ"/>
              </a:p>
            </p:txBody>
          </p:sp>
          <p:sp>
            <p:nvSpPr>
              <p:cNvPr id="38955" name="Line 24"/>
              <p:cNvSpPr>
                <a:spLocks noChangeShapeType="1"/>
              </p:cNvSpPr>
              <p:nvPr/>
            </p:nvSpPr>
            <p:spPr bwMode="auto">
              <a:xfrm flipH="1">
                <a:off x="3818" y="2345"/>
                <a:ext cx="403" cy="502"/>
              </a:xfrm>
              <a:prstGeom prst="line">
                <a:avLst/>
              </a:prstGeom>
              <a:noFill/>
              <a:ln w="9525">
                <a:solidFill>
                  <a:schemeClr val="tx1"/>
                </a:solidFill>
                <a:round/>
                <a:headEnd/>
                <a:tailEnd type="triangle" w="med" len="med"/>
              </a:ln>
            </p:spPr>
            <p:txBody>
              <a:bodyPr wrap="none"/>
              <a:lstStyle/>
              <a:p>
                <a:endParaRPr lang="ar-IQ"/>
              </a:p>
            </p:txBody>
          </p:sp>
          <p:sp>
            <p:nvSpPr>
              <p:cNvPr id="38956" name="Line 25"/>
              <p:cNvSpPr>
                <a:spLocks noChangeShapeType="1"/>
              </p:cNvSpPr>
              <p:nvPr/>
            </p:nvSpPr>
            <p:spPr bwMode="auto">
              <a:xfrm flipH="1">
                <a:off x="667" y="2962"/>
                <a:ext cx="279" cy="593"/>
              </a:xfrm>
              <a:prstGeom prst="line">
                <a:avLst/>
              </a:prstGeom>
              <a:noFill/>
              <a:ln w="9525">
                <a:solidFill>
                  <a:schemeClr val="tx1"/>
                </a:solidFill>
                <a:round/>
                <a:headEnd/>
                <a:tailEnd type="triangle" w="med" len="med"/>
              </a:ln>
            </p:spPr>
            <p:txBody>
              <a:bodyPr wrap="none"/>
              <a:lstStyle/>
              <a:p>
                <a:endParaRPr lang="ar-IQ"/>
              </a:p>
            </p:txBody>
          </p:sp>
          <p:sp>
            <p:nvSpPr>
              <p:cNvPr id="38957" name="Line 26"/>
              <p:cNvSpPr>
                <a:spLocks noChangeShapeType="1"/>
              </p:cNvSpPr>
              <p:nvPr/>
            </p:nvSpPr>
            <p:spPr bwMode="auto">
              <a:xfrm>
                <a:off x="1012" y="2971"/>
                <a:ext cx="280" cy="584"/>
              </a:xfrm>
              <a:prstGeom prst="line">
                <a:avLst/>
              </a:prstGeom>
              <a:noFill/>
              <a:ln w="9525">
                <a:solidFill>
                  <a:schemeClr val="tx1"/>
                </a:solidFill>
                <a:round/>
                <a:headEnd/>
                <a:tailEnd type="triangle" w="med" len="med"/>
              </a:ln>
            </p:spPr>
            <p:txBody>
              <a:bodyPr wrap="none"/>
              <a:lstStyle/>
              <a:p>
                <a:endParaRPr lang="ar-IQ"/>
              </a:p>
            </p:txBody>
          </p:sp>
          <p:sp>
            <p:nvSpPr>
              <p:cNvPr id="38958" name="Line 27"/>
              <p:cNvSpPr>
                <a:spLocks noChangeShapeType="1"/>
              </p:cNvSpPr>
              <p:nvPr/>
            </p:nvSpPr>
            <p:spPr bwMode="auto">
              <a:xfrm flipH="1">
                <a:off x="1761" y="2971"/>
                <a:ext cx="288" cy="592"/>
              </a:xfrm>
              <a:prstGeom prst="line">
                <a:avLst/>
              </a:prstGeom>
              <a:noFill/>
              <a:ln w="9525">
                <a:solidFill>
                  <a:schemeClr val="tx1"/>
                </a:solidFill>
                <a:round/>
                <a:headEnd/>
                <a:tailEnd type="triangle" w="med" len="med"/>
              </a:ln>
            </p:spPr>
            <p:txBody>
              <a:bodyPr wrap="none"/>
              <a:lstStyle/>
              <a:p>
                <a:endParaRPr lang="ar-IQ"/>
              </a:p>
            </p:txBody>
          </p:sp>
          <p:sp>
            <p:nvSpPr>
              <p:cNvPr id="38959" name="Line 28"/>
              <p:cNvSpPr>
                <a:spLocks noChangeShapeType="1"/>
              </p:cNvSpPr>
              <p:nvPr/>
            </p:nvSpPr>
            <p:spPr bwMode="auto">
              <a:xfrm>
                <a:off x="2115" y="2971"/>
                <a:ext cx="321" cy="592"/>
              </a:xfrm>
              <a:prstGeom prst="line">
                <a:avLst/>
              </a:prstGeom>
              <a:noFill/>
              <a:ln w="9525">
                <a:solidFill>
                  <a:schemeClr val="tx1"/>
                </a:solidFill>
                <a:round/>
                <a:headEnd/>
                <a:tailEnd type="triangle" w="med" len="med"/>
              </a:ln>
            </p:spPr>
            <p:txBody>
              <a:bodyPr wrap="none"/>
              <a:lstStyle/>
              <a:p>
                <a:endParaRPr lang="ar-IQ"/>
              </a:p>
            </p:txBody>
          </p:sp>
          <p:sp>
            <p:nvSpPr>
              <p:cNvPr id="38960" name="Oval 29"/>
              <p:cNvSpPr>
                <a:spLocks noChangeArrowheads="1"/>
              </p:cNvSpPr>
              <p:nvPr/>
            </p:nvSpPr>
            <p:spPr bwMode="auto">
              <a:xfrm>
                <a:off x="2784" y="1632"/>
                <a:ext cx="144" cy="144"/>
              </a:xfrm>
              <a:prstGeom prst="ellipse">
                <a:avLst/>
              </a:prstGeom>
              <a:solidFill>
                <a:srgbClr val="FF3300"/>
              </a:solidFill>
              <a:ln w="9525">
                <a:solidFill>
                  <a:schemeClr val="tx1"/>
                </a:solidFill>
                <a:round/>
                <a:headEnd/>
                <a:tailEnd/>
              </a:ln>
            </p:spPr>
            <p:txBody>
              <a:bodyPr wrap="none" anchor="ctr"/>
              <a:lstStyle/>
              <a:p>
                <a:endParaRPr lang="ar-IQ"/>
              </a:p>
            </p:txBody>
          </p:sp>
          <p:grpSp>
            <p:nvGrpSpPr>
              <p:cNvPr id="4" name="Group 30"/>
              <p:cNvGrpSpPr>
                <a:grpSpLocks/>
              </p:cNvGrpSpPr>
              <p:nvPr/>
            </p:nvGrpSpPr>
            <p:grpSpPr bwMode="auto">
              <a:xfrm>
                <a:off x="3984" y="3552"/>
                <a:ext cx="144" cy="144"/>
                <a:chOff x="4176" y="3552"/>
                <a:chExt cx="144" cy="144"/>
              </a:xfrm>
            </p:grpSpPr>
            <p:sp>
              <p:nvSpPr>
                <p:cNvPr id="38968" name="Oval 31"/>
                <p:cNvSpPr>
                  <a:spLocks noChangeArrowheads="1"/>
                </p:cNvSpPr>
                <p:nvPr/>
              </p:nvSpPr>
              <p:spPr bwMode="auto">
                <a:xfrm>
                  <a:off x="4176" y="3552"/>
                  <a:ext cx="144" cy="144"/>
                </a:xfrm>
                <a:prstGeom prst="ellipse">
                  <a:avLst/>
                </a:prstGeom>
                <a:solidFill>
                  <a:schemeClr val="accent2"/>
                </a:solidFill>
                <a:ln w="9525">
                  <a:solidFill>
                    <a:schemeClr val="tx1"/>
                  </a:solidFill>
                  <a:round/>
                  <a:headEnd/>
                  <a:tailEnd/>
                </a:ln>
              </p:spPr>
              <p:txBody>
                <a:bodyPr wrap="none" anchor="ctr"/>
                <a:lstStyle/>
                <a:p>
                  <a:endParaRPr lang="ar-IQ"/>
                </a:p>
              </p:txBody>
            </p:sp>
            <p:sp>
              <p:nvSpPr>
                <p:cNvPr id="38969" name="Oval 32"/>
                <p:cNvSpPr>
                  <a:spLocks noChangeArrowheads="1"/>
                </p:cNvSpPr>
                <p:nvPr/>
              </p:nvSpPr>
              <p:spPr bwMode="auto">
                <a:xfrm>
                  <a:off x="4176" y="3552"/>
                  <a:ext cx="144" cy="144"/>
                </a:xfrm>
                <a:prstGeom prst="ellipse">
                  <a:avLst/>
                </a:prstGeom>
                <a:solidFill>
                  <a:srgbClr val="33CC33"/>
                </a:solidFill>
                <a:ln w="9525">
                  <a:solidFill>
                    <a:schemeClr val="tx1"/>
                  </a:solidFill>
                  <a:round/>
                  <a:headEnd/>
                  <a:tailEnd/>
                </a:ln>
              </p:spPr>
              <p:txBody>
                <a:bodyPr wrap="none" anchor="ctr"/>
                <a:lstStyle/>
                <a:p>
                  <a:endParaRPr lang="ar-IQ"/>
                </a:p>
              </p:txBody>
            </p:sp>
          </p:grpSp>
          <p:sp>
            <p:nvSpPr>
              <p:cNvPr id="38962" name="Oval 33"/>
              <p:cNvSpPr>
                <a:spLocks noChangeArrowheads="1"/>
              </p:cNvSpPr>
              <p:nvPr/>
            </p:nvSpPr>
            <p:spPr bwMode="auto">
              <a:xfrm>
                <a:off x="4512" y="3552"/>
                <a:ext cx="144" cy="144"/>
              </a:xfrm>
              <a:prstGeom prst="ellipse">
                <a:avLst/>
              </a:prstGeom>
              <a:solidFill>
                <a:schemeClr val="accent2"/>
              </a:solidFill>
              <a:ln w="9525">
                <a:solidFill>
                  <a:schemeClr val="tx1"/>
                </a:solidFill>
                <a:round/>
                <a:headEnd/>
                <a:tailEnd/>
              </a:ln>
            </p:spPr>
            <p:txBody>
              <a:bodyPr wrap="none" anchor="ctr"/>
              <a:lstStyle/>
              <a:p>
                <a:endParaRPr lang="ar-IQ"/>
              </a:p>
            </p:txBody>
          </p:sp>
          <p:sp>
            <p:nvSpPr>
              <p:cNvPr id="38963" name="Oval 34"/>
              <p:cNvSpPr>
                <a:spLocks noChangeArrowheads="1"/>
              </p:cNvSpPr>
              <p:nvPr/>
            </p:nvSpPr>
            <p:spPr bwMode="auto">
              <a:xfrm>
                <a:off x="5088" y="3552"/>
                <a:ext cx="144" cy="144"/>
              </a:xfrm>
              <a:prstGeom prst="ellipse">
                <a:avLst/>
              </a:prstGeom>
              <a:solidFill>
                <a:schemeClr val="accent2"/>
              </a:solidFill>
              <a:ln w="9525">
                <a:solidFill>
                  <a:schemeClr val="tx1"/>
                </a:solidFill>
                <a:round/>
                <a:headEnd/>
                <a:tailEnd/>
              </a:ln>
            </p:spPr>
            <p:txBody>
              <a:bodyPr wrap="none" anchor="ctr"/>
              <a:lstStyle/>
              <a:p>
                <a:endParaRPr lang="ar-IQ"/>
              </a:p>
            </p:txBody>
          </p:sp>
          <p:sp>
            <p:nvSpPr>
              <p:cNvPr id="38964" name="Line 35"/>
              <p:cNvSpPr>
                <a:spLocks noChangeShapeType="1"/>
              </p:cNvSpPr>
              <p:nvPr/>
            </p:nvSpPr>
            <p:spPr bwMode="auto">
              <a:xfrm flipH="1">
                <a:off x="3497" y="2962"/>
                <a:ext cx="222" cy="601"/>
              </a:xfrm>
              <a:prstGeom prst="line">
                <a:avLst/>
              </a:prstGeom>
              <a:noFill/>
              <a:ln w="9525">
                <a:solidFill>
                  <a:schemeClr val="tx1"/>
                </a:solidFill>
                <a:round/>
                <a:headEnd/>
                <a:tailEnd type="triangle" w="med" len="med"/>
              </a:ln>
            </p:spPr>
            <p:txBody>
              <a:bodyPr wrap="none"/>
              <a:lstStyle/>
              <a:p>
                <a:endParaRPr lang="ar-IQ"/>
              </a:p>
            </p:txBody>
          </p:sp>
          <p:sp>
            <p:nvSpPr>
              <p:cNvPr id="38965" name="Line 36"/>
              <p:cNvSpPr>
                <a:spLocks noChangeShapeType="1"/>
              </p:cNvSpPr>
              <p:nvPr/>
            </p:nvSpPr>
            <p:spPr bwMode="auto">
              <a:xfrm>
                <a:off x="3818" y="2954"/>
                <a:ext cx="222" cy="601"/>
              </a:xfrm>
              <a:prstGeom prst="line">
                <a:avLst/>
              </a:prstGeom>
              <a:noFill/>
              <a:ln w="9525">
                <a:solidFill>
                  <a:schemeClr val="tx1"/>
                </a:solidFill>
                <a:round/>
                <a:headEnd/>
                <a:tailEnd type="triangle" w="med" len="med"/>
              </a:ln>
            </p:spPr>
            <p:txBody>
              <a:bodyPr wrap="none"/>
              <a:lstStyle/>
              <a:p>
                <a:endParaRPr lang="ar-IQ"/>
              </a:p>
            </p:txBody>
          </p:sp>
          <p:sp>
            <p:nvSpPr>
              <p:cNvPr id="38966" name="Line 37"/>
              <p:cNvSpPr>
                <a:spLocks noChangeShapeType="1"/>
              </p:cNvSpPr>
              <p:nvPr/>
            </p:nvSpPr>
            <p:spPr bwMode="auto">
              <a:xfrm flipH="1">
                <a:off x="4583" y="2971"/>
                <a:ext cx="206" cy="584"/>
              </a:xfrm>
              <a:prstGeom prst="line">
                <a:avLst/>
              </a:prstGeom>
              <a:noFill/>
              <a:ln w="9525">
                <a:solidFill>
                  <a:schemeClr val="tx1"/>
                </a:solidFill>
                <a:round/>
                <a:headEnd/>
                <a:tailEnd type="triangle" w="med" len="med"/>
              </a:ln>
            </p:spPr>
            <p:txBody>
              <a:bodyPr wrap="none"/>
              <a:lstStyle/>
              <a:p>
                <a:endParaRPr lang="ar-IQ"/>
              </a:p>
            </p:txBody>
          </p:sp>
          <p:sp>
            <p:nvSpPr>
              <p:cNvPr id="38967" name="Line 38"/>
              <p:cNvSpPr>
                <a:spLocks noChangeShapeType="1"/>
              </p:cNvSpPr>
              <p:nvPr/>
            </p:nvSpPr>
            <p:spPr bwMode="auto">
              <a:xfrm>
                <a:off x="4880" y="2962"/>
                <a:ext cx="246" cy="601"/>
              </a:xfrm>
              <a:prstGeom prst="line">
                <a:avLst/>
              </a:prstGeom>
              <a:noFill/>
              <a:ln w="9525">
                <a:solidFill>
                  <a:schemeClr val="tx1"/>
                </a:solidFill>
                <a:round/>
                <a:headEnd/>
                <a:tailEnd type="triangle" w="med" len="med"/>
              </a:ln>
            </p:spPr>
            <p:txBody>
              <a:bodyPr wrap="none"/>
              <a:lstStyle/>
              <a:p>
                <a:endParaRPr lang="ar-IQ"/>
              </a:p>
            </p:txBody>
          </p:sp>
        </p:grpSp>
        <p:sp>
          <p:nvSpPr>
            <p:cNvPr id="38934" name="Text Box 39"/>
            <p:cNvSpPr txBox="1">
              <a:spLocks noChangeArrowheads="1"/>
            </p:cNvSpPr>
            <p:nvPr/>
          </p:nvSpPr>
          <p:spPr bwMode="auto">
            <a:xfrm>
              <a:off x="1248" y="2064"/>
              <a:ext cx="221" cy="288"/>
            </a:xfrm>
            <a:prstGeom prst="rect">
              <a:avLst/>
            </a:prstGeom>
            <a:noFill/>
            <a:ln w="9525">
              <a:noFill/>
              <a:miter lim="800000"/>
              <a:headEnd/>
              <a:tailEnd/>
            </a:ln>
          </p:spPr>
          <p:txBody>
            <a:bodyPr wrap="none">
              <a:spAutoFit/>
            </a:bodyPr>
            <a:lstStyle/>
            <a:p>
              <a:r>
                <a:rPr lang="en-US" sz="2400">
                  <a:latin typeface="Tahoma" pitchFamily="34" charset="0"/>
                </a:rPr>
                <a:t>2</a:t>
              </a:r>
            </a:p>
          </p:txBody>
        </p:sp>
        <p:sp>
          <p:nvSpPr>
            <p:cNvPr id="38935" name="Text Box 40"/>
            <p:cNvSpPr txBox="1">
              <a:spLocks noChangeArrowheads="1"/>
            </p:cNvSpPr>
            <p:nvPr/>
          </p:nvSpPr>
          <p:spPr bwMode="auto">
            <a:xfrm>
              <a:off x="4320" y="2064"/>
              <a:ext cx="221" cy="288"/>
            </a:xfrm>
            <a:prstGeom prst="rect">
              <a:avLst/>
            </a:prstGeom>
            <a:noFill/>
            <a:ln w="9525">
              <a:noFill/>
              <a:miter lim="800000"/>
              <a:headEnd/>
              <a:tailEnd/>
            </a:ln>
          </p:spPr>
          <p:txBody>
            <a:bodyPr wrap="none">
              <a:spAutoFit/>
            </a:bodyPr>
            <a:lstStyle/>
            <a:p>
              <a:r>
                <a:rPr lang="en-US" sz="2400">
                  <a:latin typeface="Tahoma" pitchFamily="34" charset="0"/>
                </a:rPr>
                <a:t>3</a:t>
              </a:r>
            </a:p>
          </p:txBody>
        </p:sp>
        <p:sp>
          <p:nvSpPr>
            <p:cNvPr id="38936" name="Text Box 41"/>
            <p:cNvSpPr txBox="1">
              <a:spLocks noChangeArrowheads="1"/>
            </p:cNvSpPr>
            <p:nvPr/>
          </p:nvSpPr>
          <p:spPr bwMode="auto">
            <a:xfrm>
              <a:off x="720" y="2640"/>
              <a:ext cx="221" cy="288"/>
            </a:xfrm>
            <a:prstGeom prst="rect">
              <a:avLst/>
            </a:prstGeom>
            <a:noFill/>
            <a:ln w="9525">
              <a:noFill/>
              <a:miter lim="800000"/>
              <a:headEnd/>
              <a:tailEnd/>
            </a:ln>
          </p:spPr>
          <p:txBody>
            <a:bodyPr wrap="none">
              <a:spAutoFit/>
            </a:bodyPr>
            <a:lstStyle/>
            <a:p>
              <a:r>
                <a:rPr lang="en-US" sz="2400">
                  <a:latin typeface="Tahoma" pitchFamily="34" charset="0"/>
                </a:rPr>
                <a:t>4</a:t>
              </a:r>
            </a:p>
          </p:txBody>
        </p:sp>
        <p:sp>
          <p:nvSpPr>
            <p:cNvPr id="38937" name="Text Box 42"/>
            <p:cNvSpPr txBox="1">
              <a:spLocks noChangeArrowheads="1"/>
            </p:cNvSpPr>
            <p:nvPr/>
          </p:nvSpPr>
          <p:spPr bwMode="auto">
            <a:xfrm>
              <a:off x="2112" y="2640"/>
              <a:ext cx="221" cy="288"/>
            </a:xfrm>
            <a:prstGeom prst="rect">
              <a:avLst/>
            </a:prstGeom>
            <a:noFill/>
            <a:ln w="9525">
              <a:noFill/>
              <a:miter lim="800000"/>
              <a:headEnd/>
              <a:tailEnd/>
            </a:ln>
          </p:spPr>
          <p:txBody>
            <a:bodyPr wrap="none">
              <a:spAutoFit/>
            </a:bodyPr>
            <a:lstStyle/>
            <a:p>
              <a:r>
                <a:rPr lang="en-US" sz="2400">
                  <a:latin typeface="Tahoma" pitchFamily="34" charset="0"/>
                </a:rPr>
                <a:t>5</a:t>
              </a:r>
            </a:p>
          </p:txBody>
        </p:sp>
      </p:grpSp>
      <p:sp>
        <p:nvSpPr>
          <p:cNvPr id="38918" name="Oval 43"/>
          <p:cNvSpPr>
            <a:spLocks noChangeArrowheads="1"/>
          </p:cNvSpPr>
          <p:nvPr/>
        </p:nvSpPr>
        <p:spPr bwMode="auto">
          <a:xfrm>
            <a:off x="6629400" y="3505200"/>
            <a:ext cx="228600" cy="228600"/>
          </a:xfrm>
          <a:prstGeom prst="ellipse">
            <a:avLst/>
          </a:prstGeom>
          <a:solidFill>
            <a:schemeClr val="accent1"/>
          </a:solidFill>
          <a:ln w="9525">
            <a:solidFill>
              <a:schemeClr val="tx1"/>
            </a:solidFill>
            <a:round/>
            <a:headEnd/>
            <a:tailEnd/>
          </a:ln>
        </p:spPr>
        <p:txBody>
          <a:bodyPr wrap="none" anchor="ctr"/>
          <a:lstStyle/>
          <a:p>
            <a:endParaRPr lang="ar-IQ"/>
          </a:p>
        </p:txBody>
      </p:sp>
      <p:sp>
        <p:nvSpPr>
          <p:cNvPr id="38919" name="Oval 44"/>
          <p:cNvSpPr>
            <a:spLocks noChangeArrowheads="1"/>
          </p:cNvSpPr>
          <p:nvPr/>
        </p:nvSpPr>
        <p:spPr bwMode="auto">
          <a:xfrm>
            <a:off x="2286000" y="3505200"/>
            <a:ext cx="228600" cy="228600"/>
          </a:xfrm>
          <a:prstGeom prst="ellipse">
            <a:avLst/>
          </a:prstGeom>
          <a:solidFill>
            <a:schemeClr val="accent1"/>
          </a:solidFill>
          <a:ln w="9525">
            <a:solidFill>
              <a:schemeClr val="tx1"/>
            </a:solidFill>
            <a:round/>
            <a:headEnd/>
            <a:tailEnd/>
          </a:ln>
        </p:spPr>
        <p:txBody>
          <a:bodyPr wrap="none" anchor="ctr"/>
          <a:lstStyle/>
          <a:p>
            <a:endParaRPr lang="ar-IQ"/>
          </a:p>
        </p:txBody>
      </p:sp>
      <p:sp>
        <p:nvSpPr>
          <p:cNvPr id="38920" name="Oval 45"/>
          <p:cNvSpPr>
            <a:spLocks noChangeArrowheads="1"/>
          </p:cNvSpPr>
          <p:nvPr/>
        </p:nvSpPr>
        <p:spPr bwMode="auto">
          <a:xfrm>
            <a:off x="4419600" y="2590800"/>
            <a:ext cx="228600" cy="228600"/>
          </a:xfrm>
          <a:prstGeom prst="ellipse">
            <a:avLst/>
          </a:prstGeom>
          <a:solidFill>
            <a:schemeClr val="tx2"/>
          </a:solidFill>
          <a:ln w="9525">
            <a:solidFill>
              <a:schemeClr val="tx1"/>
            </a:solidFill>
            <a:round/>
            <a:headEnd/>
            <a:tailEnd/>
          </a:ln>
        </p:spPr>
        <p:txBody>
          <a:bodyPr wrap="none" anchor="ctr"/>
          <a:lstStyle/>
          <a:p>
            <a:endParaRPr lang="ar-IQ"/>
          </a:p>
        </p:txBody>
      </p:sp>
      <p:sp>
        <p:nvSpPr>
          <p:cNvPr id="38921" name="Line 46"/>
          <p:cNvSpPr>
            <a:spLocks noChangeShapeType="1"/>
          </p:cNvSpPr>
          <p:nvPr/>
        </p:nvSpPr>
        <p:spPr bwMode="auto">
          <a:xfrm flipH="1">
            <a:off x="5551488" y="4702175"/>
            <a:ext cx="352425" cy="954088"/>
          </a:xfrm>
          <a:prstGeom prst="line">
            <a:avLst/>
          </a:prstGeom>
          <a:noFill/>
          <a:ln w="9525">
            <a:solidFill>
              <a:schemeClr val="tx1"/>
            </a:solidFill>
            <a:round/>
            <a:headEnd/>
            <a:tailEnd type="triangle" w="med" len="med"/>
          </a:ln>
        </p:spPr>
        <p:txBody>
          <a:bodyPr wrap="none"/>
          <a:lstStyle/>
          <a:p>
            <a:endParaRPr lang="ar-IQ"/>
          </a:p>
        </p:txBody>
      </p:sp>
      <p:sp>
        <p:nvSpPr>
          <p:cNvPr id="38922" name="Line 47"/>
          <p:cNvSpPr>
            <a:spLocks noChangeShapeType="1"/>
          </p:cNvSpPr>
          <p:nvPr/>
        </p:nvSpPr>
        <p:spPr bwMode="auto">
          <a:xfrm>
            <a:off x="6061075" y="4689475"/>
            <a:ext cx="352425" cy="954088"/>
          </a:xfrm>
          <a:prstGeom prst="line">
            <a:avLst/>
          </a:prstGeom>
          <a:noFill/>
          <a:ln w="9525">
            <a:solidFill>
              <a:schemeClr val="tx1"/>
            </a:solidFill>
            <a:round/>
            <a:headEnd/>
            <a:tailEnd type="triangle" w="med" len="med"/>
          </a:ln>
        </p:spPr>
        <p:txBody>
          <a:bodyPr wrap="none"/>
          <a:lstStyle/>
          <a:p>
            <a:endParaRPr lang="ar-IQ"/>
          </a:p>
        </p:txBody>
      </p:sp>
      <p:sp>
        <p:nvSpPr>
          <p:cNvPr id="38923" name="Oval 48"/>
          <p:cNvSpPr>
            <a:spLocks noChangeArrowheads="1"/>
          </p:cNvSpPr>
          <p:nvPr/>
        </p:nvSpPr>
        <p:spPr bwMode="auto">
          <a:xfrm>
            <a:off x="3200400" y="4495800"/>
            <a:ext cx="228600" cy="228600"/>
          </a:xfrm>
          <a:prstGeom prst="ellipse">
            <a:avLst/>
          </a:prstGeom>
          <a:solidFill>
            <a:schemeClr val="tx2"/>
          </a:solidFill>
          <a:ln w="9525">
            <a:solidFill>
              <a:schemeClr val="tx1"/>
            </a:solidFill>
            <a:round/>
            <a:headEnd/>
            <a:tailEnd/>
          </a:ln>
        </p:spPr>
        <p:txBody>
          <a:bodyPr wrap="none" anchor="ctr"/>
          <a:lstStyle/>
          <a:p>
            <a:endParaRPr lang="ar-IQ"/>
          </a:p>
        </p:txBody>
      </p:sp>
      <p:sp>
        <p:nvSpPr>
          <p:cNvPr id="38924" name="Oval 49"/>
          <p:cNvSpPr>
            <a:spLocks noChangeArrowheads="1"/>
          </p:cNvSpPr>
          <p:nvPr/>
        </p:nvSpPr>
        <p:spPr bwMode="auto">
          <a:xfrm>
            <a:off x="1447800" y="4495800"/>
            <a:ext cx="228600" cy="228600"/>
          </a:xfrm>
          <a:prstGeom prst="ellipse">
            <a:avLst/>
          </a:prstGeom>
          <a:solidFill>
            <a:schemeClr val="accent1"/>
          </a:solidFill>
          <a:ln w="9525">
            <a:solidFill>
              <a:schemeClr val="tx1"/>
            </a:solidFill>
            <a:round/>
            <a:headEnd/>
            <a:tailEnd/>
          </a:ln>
        </p:spPr>
        <p:txBody>
          <a:bodyPr wrap="none" anchor="ctr"/>
          <a:lstStyle/>
          <a:p>
            <a:endParaRPr lang="ar-IQ"/>
          </a:p>
        </p:txBody>
      </p:sp>
      <p:sp>
        <p:nvSpPr>
          <p:cNvPr id="38925" name="Oval 50"/>
          <p:cNvSpPr>
            <a:spLocks noChangeArrowheads="1"/>
          </p:cNvSpPr>
          <p:nvPr/>
        </p:nvSpPr>
        <p:spPr bwMode="auto">
          <a:xfrm>
            <a:off x="2286000" y="3505200"/>
            <a:ext cx="228600" cy="228600"/>
          </a:xfrm>
          <a:prstGeom prst="ellipse">
            <a:avLst/>
          </a:prstGeom>
          <a:solidFill>
            <a:schemeClr val="tx2"/>
          </a:solidFill>
          <a:ln w="9525">
            <a:solidFill>
              <a:schemeClr val="tx1"/>
            </a:solidFill>
            <a:round/>
            <a:headEnd/>
            <a:tailEnd/>
          </a:ln>
        </p:spPr>
        <p:txBody>
          <a:bodyPr wrap="none" anchor="ctr"/>
          <a:lstStyle/>
          <a:p>
            <a:endParaRPr lang="ar-IQ"/>
          </a:p>
        </p:txBody>
      </p:sp>
      <p:sp>
        <p:nvSpPr>
          <p:cNvPr id="38926" name="Oval 51"/>
          <p:cNvSpPr>
            <a:spLocks noChangeArrowheads="1"/>
          </p:cNvSpPr>
          <p:nvPr/>
        </p:nvSpPr>
        <p:spPr bwMode="auto">
          <a:xfrm>
            <a:off x="1447800" y="4495800"/>
            <a:ext cx="228600" cy="228600"/>
          </a:xfrm>
          <a:prstGeom prst="ellipse">
            <a:avLst/>
          </a:prstGeom>
          <a:solidFill>
            <a:schemeClr val="bg1"/>
          </a:solidFill>
          <a:ln w="9525">
            <a:solidFill>
              <a:schemeClr val="tx1"/>
            </a:solidFill>
            <a:round/>
            <a:headEnd/>
            <a:tailEnd/>
          </a:ln>
        </p:spPr>
        <p:txBody>
          <a:bodyPr wrap="none" anchor="ctr"/>
          <a:lstStyle/>
          <a:p>
            <a:endParaRPr lang="ar-IQ"/>
          </a:p>
        </p:txBody>
      </p:sp>
      <p:sp>
        <p:nvSpPr>
          <p:cNvPr id="38927" name="Oval 52"/>
          <p:cNvSpPr>
            <a:spLocks noChangeArrowheads="1"/>
          </p:cNvSpPr>
          <p:nvPr/>
        </p:nvSpPr>
        <p:spPr bwMode="auto">
          <a:xfrm>
            <a:off x="1981200" y="5638800"/>
            <a:ext cx="228600" cy="228600"/>
          </a:xfrm>
          <a:prstGeom prst="ellipse">
            <a:avLst/>
          </a:prstGeom>
          <a:solidFill>
            <a:schemeClr val="bg1"/>
          </a:solidFill>
          <a:ln w="9525">
            <a:solidFill>
              <a:schemeClr val="tx1"/>
            </a:solidFill>
            <a:round/>
            <a:headEnd/>
            <a:tailEnd/>
          </a:ln>
        </p:spPr>
        <p:txBody>
          <a:bodyPr wrap="none" anchor="ctr"/>
          <a:lstStyle/>
          <a:p>
            <a:endParaRPr lang="ar-IQ"/>
          </a:p>
        </p:txBody>
      </p:sp>
      <p:sp>
        <p:nvSpPr>
          <p:cNvPr id="38928" name="Oval 53"/>
          <p:cNvSpPr>
            <a:spLocks noChangeArrowheads="1"/>
          </p:cNvSpPr>
          <p:nvPr/>
        </p:nvSpPr>
        <p:spPr bwMode="auto">
          <a:xfrm>
            <a:off x="914400" y="5638800"/>
            <a:ext cx="228600" cy="228600"/>
          </a:xfrm>
          <a:prstGeom prst="ellipse">
            <a:avLst/>
          </a:prstGeom>
          <a:solidFill>
            <a:schemeClr val="bg1"/>
          </a:solidFill>
          <a:ln w="9525">
            <a:solidFill>
              <a:schemeClr val="tx1"/>
            </a:solidFill>
            <a:round/>
            <a:headEnd/>
            <a:tailEnd/>
          </a:ln>
        </p:spPr>
        <p:txBody>
          <a:bodyPr wrap="none" anchor="ctr"/>
          <a:lstStyle/>
          <a:p>
            <a:endParaRPr lang="ar-IQ"/>
          </a:p>
        </p:txBody>
      </p:sp>
      <p:sp>
        <p:nvSpPr>
          <p:cNvPr id="38929" name="Oval 54"/>
          <p:cNvSpPr>
            <a:spLocks noChangeArrowheads="1"/>
          </p:cNvSpPr>
          <p:nvPr/>
        </p:nvSpPr>
        <p:spPr bwMode="auto">
          <a:xfrm>
            <a:off x="914400" y="5638800"/>
            <a:ext cx="228600" cy="228600"/>
          </a:xfrm>
          <a:prstGeom prst="ellipse">
            <a:avLst/>
          </a:prstGeom>
          <a:noFill/>
          <a:ln w="9525">
            <a:solidFill>
              <a:schemeClr val="tx1"/>
            </a:solidFill>
            <a:round/>
            <a:headEnd/>
            <a:tailEnd/>
          </a:ln>
        </p:spPr>
        <p:txBody>
          <a:bodyPr wrap="none" anchor="ctr"/>
          <a:lstStyle/>
          <a:p>
            <a:endParaRPr lang="ar-IQ"/>
          </a:p>
        </p:txBody>
      </p:sp>
      <p:sp>
        <p:nvSpPr>
          <p:cNvPr id="38930" name="Oval 55"/>
          <p:cNvSpPr>
            <a:spLocks noChangeArrowheads="1"/>
          </p:cNvSpPr>
          <p:nvPr/>
        </p:nvSpPr>
        <p:spPr bwMode="auto">
          <a:xfrm>
            <a:off x="3810000" y="5638800"/>
            <a:ext cx="228600" cy="228600"/>
          </a:xfrm>
          <a:prstGeom prst="ellipse">
            <a:avLst/>
          </a:prstGeom>
          <a:solidFill>
            <a:schemeClr val="accent1"/>
          </a:solidFill>
          <a:ln w="9525">
            <a:solidFill>
              <a:schemeClr val="tx1"/>
            </a:solidFill>
            <a:round/>
            <a:headEnd/>
            <a:tailEnd/>
          </a:ln>
        </p:spPr>
        <p:txBody>
          <a:bodyPr wrap="none" anchor="ctr"/>
          <a:lstStyle/>
          <a:p>
            <a:endParaRPr lang="ar-IQ"/>
          </a:p>
        </p:txBody>
      </p:sp>
      <p:sp>
        <p:nvSpPr>
          <p:cNvPr id="38931" name="Oval 56"/>
          <p:cNvSpPr>
            <a:spLocks noChangeArrowheads="1"/>
          </p:cNvSpPr>
          <p:nvPr/>
        </p:nvSpPr>
        <p:spPr bwMode="auto">
          <a:xfrm>
            <a:off x="2667000" y="5638800"/>
            <a:ext cx="228600" cy="228600"/>
          </a:xfrm>
          <a:prstGeom prst="ellipse">
            <a:avLst/>
          </a:prstGeom>
          <a:solidFill>
            <a:schemeClr val="accent1"/>
          </a:solidFill>
          <a:ln w="9525">
            <a:solidFill>
              <a:schemeClr val="tx1"/>
            </a:solidFill>
            <a:round/>
            <a:headEnd/>
            <a:tailEnd/>
          </a:ln>
        </p:spPr>
        <p:txBody>
          <a:bodyPr wrap="none" anchor="ctr"/>
          <a:lstStyle/>
          <a:p>
            <a:endParaRPr lang="ar-IQ"/>
          </a:p>
        </p:txBody>
      </p:sp>
      <p:sp>
        <p:nvSpPr>
          <p:cNvPr id="38932" name="AutoShape 57"/>
          <p:cNvSpPr>
            <a:spLocks noChangeArrowheads="1"/>
          </p:cNvSpPr>
          <p:nvPr/>
        </p:nvSpPr>
        <p:spPr bwMode="auto">
          <a:xfrm>
            <a:off x="2362200" y="5638800"/>
            <a:ext cx="228600" cy="152400"/>
          </a:xfrm>
          <a:prstGeom prst="chevron">
            <a:avLst>
              <a:gd name="adj" fmla="val 37500"/>
            </a:avLst>
          </a:prstGeom>
          <a:solidFill>
            <a:srgbClr val="3366FF"/>
          </a:solidFill>
          <a:ln w="9525">
            <a:solidFill>
              <a:schemeClr val="tx1"/>
            </a:solidFill>
            <a:miter lim="800000"/>
            <a:headEnd/>
            <a:tailEnd/>
          </a:ln>
        </p:spPr>
        <p:txBody>
          <a:bodyPr wrap="none" anchor="ctr"/>
          <a:lstStyle/>
          <a:p>
            <a:endParaRPr lang="ar-IQ"/>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Grp="1" noChangeArrowheads="1"/>
          </p:cNvSpPr>
          <p:nvPr>
            <p:ph type="title"/>
          </p:nvPr>
        </p:nvSpPr>
        <p:spPr/>
        <p:txBody>
          <a:bodyPr/>
          <a:lstStyle/>
          <a:p>
            <a:pPr eaLnBrk="1" hangingPunct="1">
              <a:defRPr/>
            </a:pPr>
            <a:r>
              <a:rPr lang="en-US" sz="4000" b="1" smtClean="0">
                <a:effectLst>
                  <a:outerShdw blurRad="38100" dist="38100" dir="2700000" algn="tl">
                    <a:srgbClr val="C0C0C0"/>
                  </a:outerShdw>
                </a:effectLst>
              </a:rPr>
              <a:t>Depth-First Strategy</a:t>
            </a:r>
          </a:p>
        </p:txBody>
      </p:sp>
      <p:sp>
        <p:nvSpPr>
          <p:cNvPr id="39939" name="Rectangle 3"/>
          <p:cNvSpPr>
            <a:spLocks noGrp="1" noChangeArrowheads="1"/>
          </p:cNvSpPr>
          <p:nvPr>
            <p:ph type="body" idx="1"/>
          </p:nvPr>
        </p:nvSpPr>
        <p:spPr/>
        <p:txBody>
          <a:bodyPr/>
          <a:lstStyle/>
          <a:p>
            <a:pPr eaLnBrk="1" hangingPunct="1">
              <a:buFontTx/>
              <a:buNone/>
            </a:pPr>
            <a:r>
              <a:rPr lang="en-US" smtClean="0"/>
              <a:t> </a:t>
            </a:r>
            <a:r>
              <a:rPr lang="en-US" sz="2800" smtClean="0"/>
              <a:t>New nodes are inserted at the front of FRINGE</a:t>
            </a:r>
          </a:p>
        </p:txBody>
      </p:sp>
      <p:sp>
        <p:nvSpPr>
          <p:cNvPr id="39940" name="Text Box 4"/>
          <p:cNvSpPr txBox="1">
            <a:spLocks noChangeArrowheads="1"/>
          </p:cNvSpPr>
          <p:nvPr/>
        </p:nvSpPr>
        <p:spPr bwMode="auto">
          <a:xfrm>
            <a:off x="4114800" y="2362200"/>
            <a:ext cx="350838" cy="457200"/>
          </a:xfrm>
          <a:prstGeom prst="rect">
            <a:avLst/>
          </a:prstGeom>
          <a:noFill/>
          <a:ln w="9525">
            <a:noFill/>
            <a:miter lim="800000"/>
            <a:headEnd/>
            <a:tailEnd/>
          </a:ln>
        </p:spPr>
        <p:txBody>
          <a:bodyPr wrap="none">
            <a:spAutoFit/>
          </a:bodyPr>
          <a:lstStyle/>
          <a:p>
            <a:r>
              <a:rPr lang="en-US" sz="2400">
                <a:latin typeface="Tahoma" pitchFamily="34" charset="0"/>
              </a:rPr>
              <a:t>1</a:t>
            </a:r>
          </a:p>
        </p:txBody>
      </p:sp>
      <p:grpSp>
        <p:nvGrpSpPr>
          <p:cNvPr id="2" name="Group 5"/>
          <p:cNvGrpSpPr>
            <a:grpSpLocks/>
          </p:cNvGrpSpPr>
          <p:nvPr/>
        </p:nvGrpSpPr>
        <p:grpSpPr bwMode="auto">
          <a:xfrm>
            <a:off x="914400" y="2590800"/>
            <a:ext cx="7391400" cy="3276600"/>
            <a:chOff x="576" y="1632"/>
            <a:chExt cx="4656" cy="2064"/>
          </a:xfrm>
        </p:grpSpPr>
        <p:grpSp>
          <p:nvGrpSpPr>
            <p:cNvPr id="3" name="Group 6"/>
            <p:cNvGrpSpPr>
              <a:grpSpLocks/>
            </p:cNvGrpSpPr>
            <p:nvPr/>
          </p:nvGrpSpPr>
          <p:grpSpPr bwMode="auto">
            <a:xfrm>
              <a:off x="576" y="1632"/>
              <a:ext cx="4656" cy="2064"/>
              <a:chOff x="576" y="1632"/>
              <a:chExt cx="4656" cy="2064"/>
            </a:xfrm>
          </p:grpSpPr>
          <p:sp>
            <p:nvSpPr>
              <p:cNvPr id="39962" name="Oval 7"/>
              <p:cNvSpPr>
                <a:spLocks noChangeArrowheads="1"/>
              </p:cNvSpPr>
              <p:nvPr/>
            </p:nvSpPr>
            <p:spPr bwMode="auto">
              <a:xfrm>
                <a:off x="2784" y="1632"/>
                <a:ext cx="144" cy="144"/>
              </a:xfrm>
              <a:prstGeom prst="ellipse">
                <a:avLst/>
              </a:prstGeom>
              <a:solidFill>
                <a:schemeClr val="accent2"/>
              </a:solidFill>
              <a:ln w="9525">
                <a:solidFill>
                  <a:schemeClr val="tx1"/>
                </a:solidFill>
                <a:round/>
                <a:headEnd/>
                <a:tailEnd/>
              </a:ln>
            </p:spPr>
            <p:txBody>
              <a:bodyPr wrap="none" anchor="ctr"/>
              <a:lstStyle/>
              <a:p>
                <a:endParaRPr lang="ar-IQ"/>
              </a:p>
            </p:txBody>
          </p:sp>
          <p:sp>
            <p:nvSpPr>
              <p:cNvPr id="39963" name="Oval 8"/>
              <p:cNvSpPr>
                <a:spLocks noChangeArrowheads="1"/>
              </p:cNvSpPr>
              <p:nvPr/>
            </p:nvSpPr>
            <p:spPr bwMode="auto">
              <a:xfrm>
                <a:off x="1440" y="2208"/>
                <a:ext cx="144" cy="144"/>
              </a:xfrm>
              <a:prstGeom prst="ellipse">
                <a:avLst/>
              </a:prstGeom>
              <a:solidFill>
                <a:schemeClr val="accent2"/>
              </a:solidFill>
              <a:ln w="9525">
                <a:solidFill>
                  <a:schemeClr val="tx1"/>
                </a:solidFill>
                <a:round/>
                <a:headEnd/>
                <a:tailEnd/>
              </a:ln>
            </p:spPr>
            <p:txBody>
              <a:bodyPr wrap="none" anchor="ctr"/>
              <a:lstStyle/>
              <a:p>
                <a:endParaRPr lang="ar-IQ"/>
              </a:p>
            </p:txBody>
          </p:sp>
          <p:sp>
            <p:nvSpPr>
              <p:cNvPr id="39964" name="Oval 9"/>
              <p:cNvSpPr>
                <a:spLocks noChangeArrowheads="1"/>
              </p:cNvSpPr>
              <p:nvPr/>
            </p:nvSpPr>
            <p:spPr bwMode="auto">
              <a:xfrm>
                <a:off x="4176" y="2208"/>
                <a:ext cx="144" cy="144"/>
              </a:xfrm>
              <a:prstGeom prst="ellipse">
                <a:avLst/>
              </a:prstGeom>
              <a:solidFill>
                <a:schemeClr val="accent2"/>
              </a:solidFill>
              <a:ln w="9525">
                <a:solidFill>
                  <a:schemeClr val="tx1"/>
                </a:solidFill>
                <a:round/>
                <a:headEnd/>
                <a:tailEnd/>
              </a:ln>
            </p:spPr>
            <p:txBody>
              <a:bodyPr wrap="none" anchor="ctr"/>
              <a:lstStyle/>
              <a:p>
                <a:endParaRPr lang="ar-IQ"/>
              </a:p>
            </p:txBody>
          </p:sp>
          <p:sp>
            <p:nvSpPr>
              <p:cNvPr id="39965" name="Oval 10"/>
              <p:cNvSpPr>
                <a:spLocks noChangeArrowheads="1"/>
              </p:cNvSpPr>
              <p:nvPr/>
            </p:nvSpPr>
            <p:spPr bwMode="auto">
              <a:xfrm>
                <a:off x="4752" y="2832"/>
                <a:ext cx="144" cy="144"/>
              </a:xfrm>
              <a:prstGeom prst="ellipse">
                <a:avLst/>
              </a:prstGeom>
              <a:solidFill>
                <a:schemeClr val="accent2"/>
              </a:solidFill>
              <a:ln w="9525">
                <a:solidFill>
                  <a:schemeClr val="tx1"/>
                </a:solidFill>
                <a:round/>
                <a:headEnd/>
                <a:tailEnd/>
              </a:ln>
            </p:spPr>
            <p:txBody>
              <a:bodyPr wrap="none" anchor="ctr"/>
              <a:lstStyle/>
              <a:p>
                <a:endParaRPr lang="ar-IQ"/>
              </a:p>
            </p:txBody>
          </p:sp>
          <p:sp>
            <p:nvSpPr>
              <p:cNvPr id="39966" name="Oval 11"/>
              <p:cNvSpPr>
                <a:spLocks noChangeArrowheads="1"/>
              </p:cNvSpPr>
              <p:nvPr/>
            </p:nvSpPr>
            <p:spPr bwMode="auto">
              <a:xfrm>
                <a:off x="3696" y="2832"/>
                <a:ext cx="144" cy="144"/>
              </a:xfrm>
              <a:prstGeom prst="ellipse">
                <a:avLst/>
              </a:prstGeom>
              <a:solidFill>
                <a:schemeClr val="accent2"/>
              </a:solidFill>
              <a:ln w="9525">
                <a:solidFill>
                  <a:schemeClr val="tx1"/>
                </a:solidFill>
                <a:round/>
                <a:headEnd/>
                <a:tailEnd/>
              </a:ln>
            </p:spPr>
            <p:txBody>
              <a:bodyPr wrap="none" anchor="ctr"/>
              <a:lstStyle/>
              <a:p>
                <a:endParaRPr lang="ar-IQ"/>
              </a:p>
            </p:txBody>
          </p:sp>
          <p:sp>
            <p:nvSpPr>
              <p:cNvPr id="39967" name="Oval 12"/>
              <p:cNvSpPr>
                <a:spLocks noChangeArrowheads="1"/>
              </p:cNvSpPr>
              <p:nvPr/>
            </p:nvSpPr>
            <p:spPr bwMode="auto">
              <a:xfrm>
                <a:off x="2016" y="2832"/>
                <a:ext cx="144" cy="144"/>
              </a:xfrm>
              <a:prstGeom prst="ellipse">
                <a:avLst/>
              </a:prstGeom>
              <a:solidFill>
                <a:schemeClr val="accent2"/>
              </a:solidFill>
              <a:ln w="9525">
                <a:solidFill>
                  <a:schemeClr val="tx1"/>
                </a:solidFill>
                <a:round/>
                <a:headEnd/>
                <a:tailEnd/>
              </a:ln>
            </p:spPr>
            <p:txBody>
              <a:bodyPr wrap="none" anchor="ctr"/>
              <a:lstStyle/>
              <a:p>
                <a:endParaRPr lang="ar-IQ"/>
              </a:p>
            </p:txBody>
          </p:sp>
          <p:sp>
            <p:nvSpPr>
              <p:cNvPr id="39968" name="Oval 13"/>
              <p:cNvSpPr>
                <a:spLocks noChangeArrowheads="1"/>
              </p:cNvSpPr>
              <p:nvPr/>
            </p:nvSpPr>
            <p:spPr bwMode="auto">
              <a:xfrm>
                <a:off x="912" y="2832"/>
                <a:ext cx="144" cy="144"/>
              </a:xfrm>
              <a:prstGeom prst="ellipse">
                <a:avLst/>
              </a:prstGeom>
              <a:solidFill>
                <a:schemeClr val="accent2"/>
              </a:solidFill>
              <a:ln w="9525">
                <a:solidFill>
                  <a:schemeClr val="tx1"/>
                </a:solidFill>
                <a:round/>
                <a:headEnd/>
                <a:tailEnd/>
              </a:ln>
            </p:spPr>
            <p:txBody>
              <a:bodyPr wrap="none" anchor="ctr"/>
              <a:lstStyle/>
              <a:p>
                <a:endParaRPr lang="ar-IQ"/>
              </a:p>
            </p:txBody>
          </p:sp>
          <p:sp>
            <p:nvSpPr>
              <p:cNvPr id="39969" name="Oval 14"/>
              <p:cNvSpPr>
                <a:spLocks noChangeArrowheads="1"/>
              </p:cNvSpPr>
              <p:nvPr/>
            </p:nvSpPr>
            <p:spPr bwMode="auto">
              <a:xfrm>
                <a:off x="1680" y="3552"/>
                <a:ext cx="144" cy="144"/>
              </a:xfrm>
              <a:prstGeom prst="ellipse">
                <a:avLst/>
              </a:prstGeom>
              <a:solidFill>
                <a:schemeClr val="accent2"/>
              </a:solidFill>
              <a:ln w="9525">
                <a:solidFill>
                  <a:schemeClr val="tx1"/>
                </a:solidFill>
                <a:round/>
                <a:headEnd/>
                <a:tailEnd/>
              </a:ln>
            </p:spPr>
            <p:txBody>
              <a:bodyPr wrap="none" anchor="ctr"/>
              <a:lstStyle/>
              <a:p>
                <a:endParaRPr lang="ar-IQ"/>
              </a:p>
            </p:txBody>
          </p:sp>
          <p:sp>
            <p:nvSpPr>
              <p:cNvPr id="39970" name="Oval 15"/>
              <p:cNvSpPr>
                <a:spLocks noChangeArrowheads="1"/>
              </p:cNvSpPr>
              <p:nvPr/>
            </p:nvSpPr>
            <p:spPr bwMode="auto">
              <a:xfrm>
                <a:off x="3408" y="3552"/>
                <a:ext cx="144" cy="144"/>
              </a:xfrm>
              <a:prstGeom prst="ellipse">
                <a:avLst/>
              </a:prstGeom>
              <a:solidFill>
                <a:schemeClr val="accent2"/>
              </a:solidFill>
              <a:ln w="9525">
                <a:solidFill>
                  <a:schemeClr val="tx1"/>
                </a:solidFill>
                <a:round/>
                <a:headEnd/>
                <a:tailEnd/>
              </a:ln>
            </p:spPr>
            <p:txBody>
              <a:bodyPr wrap="none" anchor="ctr"/>
              <a:lstStyle/>
              <a:p>
                <a:endParaRPr lang="ar-IQ"/>
              </a:p>
            </p:txBody>
          </p:sp>
          <p:sp>
            <p:nvSpPr>
              <p:cNvPr id="39971" name="Oval 16"/>
              <p:cNvSpPr>
                <a:spLocks noChangeArrowheads="1"/>
              </p:cNvSpPr>
              <p:nvPr/>
            </p:nvSpPr>
            <p:spPr bwMode="auto">
              <a:xfrm>
                <a:off x="2400" y="3552"/>
                <a:ext cx="144" cy="144"/>
              </a:xfrm>
              <a:prstGeom prst="ellipse">
                <a:avLst/>
              </a:prstGeom>
              <a:solidFill>
                <a:schemeClr val="accent2"/>
              </a:solidFill>
              <a:ln w="9525">
                <a:solidFill>
                  <a:schemeClr val="tx1"/>
                </a:solidFill>
                <a:round/>
                <a:headEnd/>
                <a:tailEnd/>
              </a:ln>
            </p:spPr>
            <p:txBody>
              <a:bodyPr wrap="none" anchor="ctr"/>
              <a:lstStyle/>
              <a:p>
                <a:endParaRPr lang="ar-IQ"/>
              </a:p>
            </p:txBody>
          </p:sp>
          <p:sp>
            <p:nvSpPr>
              <p:cNvPr id="39972" name="Oval 17"/>
              <p:cNvSpPr>
                <a:spLocks noChangeArrowheads="1"/>
              </p:cNvSpPr>
              <p:nvPr/>
            </p:nvSpPr>
            <p:spPr bwMode="auto">
              <a:xfrm>
                <a:off x="1248" y="3552"/>
                <a:ext cx="144" cy="144"/>
              </a:xfrm>
              <a:prstGeom prst="ellipse">
                <a:avLst/>
              </a:prstGeom>
              <a:solidFill>
                <a:schemeClr val="accent2"/>
              </a:solidFill>
              <a:ln w="9525">
                <a:solidFill>
                  <a:schemeClr val="tx1"/>
                </a:solidFill>
                <a:round/>
                <a:headEnd/>
                <a:tailEnd/>
              </a:ln>
            </p:spPr>
            <p:txBody>
              <a:bodyPr wrap="none" anchor="ctr"/>
              <a:lstStyle/>
              <a:p>
                <a:endParaRPr lang="ar-IQ"/>
              </a:p>
            </p:txBody>
          </p:sp>
          <p:sp>
            <p:nvSpPr>
              <p:cNvPr id="39973" name="Oval 18"/>
              <p:cNvSpPr>
                <a:spLocks noChangeArrowheads="1"/>
              </p:cNvSpPr>
              <p:nvPr/>
            </p:nvSpPr>
            <p:spPr bwMode="auto">
              <a:xfrm>
                <a:off x="576" y="3552"/>
                <a:ext cx="144" cy="144"/>
              </a:xfrm>
              <a:prstGeom prst="ellipse">
                <a:avLst/>
              </a:prstGeom>
              <a:solidFill>
                <a:schemeClr val="accent2"/>
              </a:solidFill>
              <a:ln w="9525">
                <a:solidFill>
                  <a:schemeClr val="tx1"/>
                </a:solidFill>
                <a:round/>
                <a:headEnd/>
                <a:tailEnd/>
              </a:ln>
            </p:spPr>
            <p:txBody>
              <a:bodyPr wrap="none" anchor="ctr"/>
              <a:lstStyle/>
              <a:p>
                <a:endParaRPr lang="ar-IQ"/>
              </a:p>
            </p:txBody>
          </p:sp>
          <p:sp>
            <p:nvSpPr>
              <p:cNvPr id="39974" name="Line 19"/>
              <p:cNvSpPr>
                <a:spLocks noChangeShapeType="1"/>
              </p:cNvSpPr>
              <p:nvPr/>
            </p:nvSpPr>
            <p:spPr bwMode="auto">
              <a:xfrm flipH="1">
                <a:off x="1580" y="1728"/>
                <a:ext cx="1204" cy="518"/>
              </a:xfrm>
              <a:prstGeom prst="line">
                <a:avLst/>
              </a:prstGeom>
              <a:noFill/>
              <a:ln w="9525">
                <a:solidFill>
                  <a:schemeClr val="tx1"/>
                </a:solidFill>
                <a:round/>
                <a:headEnd/>
                <a:tailEnd type="triangle" w="med" len="med"/>
              </a:ln>
            </p:spPr>
            <p:txBody>
              <a:bodyPr wrap="none"/>
              <a:lstStyle/>
              <a:p>
                <a:endParaRPr lang="ar-IQ"/>
              </a:p>
            </p:txBody>
          </p:sp>
          <p:sp>
            <p:nvSpPr>
              <p:cNvPr id="39975" name="Line 20"/>
              <p:cNvSpPr>
                <a:spLocks noChangeShapeType="1"/>
              </p:cNvSpPr>
              <p:nvPr/>
            </p:nvSpPr>
            <p:spPr bwMode="auto">
              <a:xfrm>
                <a:off x="2905" y="1744"/>
                <a:ext cx="1267" cy="502"/>
              </a:xfrm>
              <a:prstGeom prst="line">
                <a:avLst/>
              </a:prstGeom>
              <a:noFill/>
              <a:ln w="9525">
                <a:solidFill>
                  <a:schemeClr val="tx1"/>
                </a:solidFill>
                <a:round/>
                <a:headEnd/>
                <a:tailEnd type="triangle" w="med" len="med"/>
              </a:ln>
            </p:spPr>
            <p:txBody>
              <a:bodyPr wrap="none"/>
              <a:lstStyle/>
              <a:p>
                <a:endParaRPr lang="ar-IQ"/>
              </a:p>
            </p:txBody>
          </p:sp>
          <p:sp>
            <p:nvSpPr>
              <p:cNvPr id="39976" name="Line 21"/>
              <p:cNvSpPr>
                <a:spLocks noChangeShapeType="1"/>
              </p:cNvSpPr>
              <p:nvPr/>
            </p:nvSpPr>
            <p:spPr bwMode="auto">
              <a:xfrm flipH="1">
                <a:off x="1037" y="2329"/>
                <a:ext cx="428" cy="526"/>
              </a:xfrm>
              <a:prstGeom prst="line">
                <a:avLst/>
              </a:prstGeom>
              <a:noFill/>
              <a:ln w="9525">
                <a:solidFill>
                  <a:schemeClr val="tx1"/>
                </a:solidFill>
                <a:round/>
                <a:headEnd/>
                <a:tailEnd type="triangle" w="med" len="med"/>
              </a:ln>
            </p:spPr>
            <p:txBody>
              <a:bodyPr wrap="none"/>
              <a:lstStyle/>
              <a:p>
                <a:endParaRPr lang="ar-IQ"/>
              </a:p>
            </p:txBody>
          </p:sp>
          <p:sp>
            <p:nvSpPr>
              <p:cNvPr id="39977" name="Line 22"/>
              <p:cNvSpPr>
                <a:spLocks noChangeShapeType="1"/>
              </p:cNvSpPr>
              <p:nvPr/>
            </p:nvSpPr>
            <p:spPr bwMode="auto">
              <a:xfrm>
                <a:off x="1580" y="2329"/>
                <a:ext cx="452" cy="518"/>
              </a:xfrm>
              <a:prstGeom prst="line">
                <a:avLst/>
              </a:prstGeom>
              <a:noFill/>
              <a:ln w="9525">
                <a:solidFill>
                  <a:schemeClr val="tx1"/>
                </a:solidFill>
                <a:round/>
                <a:headEnd/>
                <a:tailEnd type="triangle" w="med" len="med"/>
              </a:ln>
            </p:spPr>
            <p:txBody>
              <a:bodyPr wrap="none"/>
              <a:lstStyle/>
              <a:p>
                <a:endParaRPr lang="ar-IQ"/>
              </a:p>
            </p:txBody>
          </p:sp>
          <p:sp>
            <p:nvSpPr>
              <p:cNvPr id="39978" name="Line 23"/>
              <p:cNvSpPr>
                <a:spLocks noChangeShapeType="1"/>
              </p:cNvSpPr>
              <p:nvPr/>
            </p:nvSpPr>
            <p:spPr bwMode="auto">
              <a:xfrm>
                <a:off x="4295" y="2337"/>
                <a:ext cx="486" cy="502"/>
              </a:xfrm>
              <a:prstGeom prst="line">
                <a:avLst/>
              </a:prstGeom>
              <a:noFill/>
              <a:ln w="9525">
                <a:solidFill>
                  <a:schemeClr val="tx1"/>
                </a:solidFill>
                <a:round/>
                <a:headEnd/>
                <a:tailEnd type="triangle" w="med" len="med"/>
              </a:ln>
            </p:spPr>
            <p:txBody>
              <a:bodyPr wrap="none"/>
              <a:lstStyle/>
              <a:p>
                <a:endParaRPr lang="ar-IQ"/>
              </a:p>
            </p:txBody>
          </p:sp>
          <p:sp>
            <p:nvSpPr>
              <p:cNvPr id="39979" name="Line 24"/>
              <p:cNvSpPr>
                <a:spLocks noChangeShapeType="1"/>
              </p:cNvSpPr>
              <p:nvPr/>
            </p:nvSpPr>
            <p:spPr bwMode="auto">
              <a:xfrm flipH="1">
                <a:off x="3818" y="2345"/>
                <a:ext cx="403" cy="502"/>
              </a:xfrm>
              <a:prstGeom prst="line">
                <a:avLst/>
              </a:prstGeom>
              <a:noFill/>
              <a:ln w="9525">
                <a:solidFill>
                  <a:schemeClr val="tx1"/>
                </a:solidFill>
                <a:round/>
                <a:headEnd/>
                <a:tailEnd type="triangle" w="med" len="med"/>
              </a:ln>
            </p:spPr>
            <p:txBody>
              <a:bodyPr wrap="none"/>
              <a:lstStyle/>
              <a:p>
                <a:endParaRPr lang="ar-IQ"/>
              </a:p>
            </p:txBody>
          </p:sp>
          <p:sp>
            <p:nvSpPr>
              <p:cNvPr id="39980" name="Line 25"/>
              <p:cNvSpPr>
                <a:spLocks noChangeShapeType="1"/>
              </p:cNvSpPr>
              <p:nvPr/>
            </p:nvSpPr>
            <p:spPr bwMode="auto">
              <a:xfrm flipH="1">
                <a:off x="667" y="2962"/>
                <a:ext cx="279" cy="593"/>
              </a:xfrm>
              <a:prstGeom prst="line">
                <a:avLst/>
              </a:prstGeom>
              <a:noFill/>
              <a:ln w="9525">
                <a:solidFill>
                  <a:schemeClr val="tx1"/>
                </a:solidFill>
                <a:round/>
                <a:headEnd/>
                <a:tailEnd type="triangle" w="med" len="med"/>
              </a:ln>
            </p:spPr>
            <p:txBody>
              <a:bodyPr wrap="none"/>
              <a:lstStyle/>
              <a:p>
                <a:endParaRPr lang="ar-IQ"/>
              </a:p>
            </p:txBody>
          </p:sp>
          <p:sp>
            <p:nvSpPr>
              <p:cNvPr id="39981" name="Line 26"/>
              <p:cNvSpPr>
                <a:spLocks noChangeShapeType="1"/>
              </p:cNvSpPr>
              <p:nvPr/>
            </p:nvSpPr>
            <p:spPr bwMode="auto">
              <a:xfrm>
                <a:off x="1012" y="2971"/>
                <a:ext cx="280" cy="584"/>
              </a:xfrm>
              <a:prstGeom prst="line">
                <a:avLst/>
              </a:prstGeom>
              <a:noFill/>
              <a:ln w="9525">
                <a:solidFill>
                  <a:schemeClr val="tx1"/>
                </a:solidFill>
                <a:round/>
                <a:headEnd/>
                <a:tailEnd type="triangle" w="med" len="med"/>
              </a:ln>
            </p:spPr>
            <p:txBody>
              <a:bodyPr wrap="none"/>
              <a:lstStyle/>
              <a:p>
                <a:endParaRPr lang="ar-IQ"/>
              </a:p>
            </p:txBody>
          </p:sp>
          <p:sp>
            <p:nvSpPr>
              <p:cNvPr id="39982" name="Line 27"/>
              <p:cNvSpPr>
                <a:spLocks noChangeShapeType="1"/>
              </p:cNvSpPr>
              <p:nvPr/>
            </p:nvSpPr>
            <p:spPr bwMode="auto">
              <a:xfrm flipH="1">
                <a:off x="1761" y="2971"/>
                <a:ext cx="288" cy="592"/>
              </a:xfrm>
              <a:prstGeom prst="line">
                <a:avLst/>
              </a:prstGeom>
              <a:noFill/>
              <a:ln w="9525">
                <a:solidFill>
                  <a:schemeClr val="tx1"/>
                </a:solidFill>
                <a:round/>
                <a:headEnd/>
                <a:tailEnd type="triangle" w="med" len="med"/>
              </a:ln>
            </p:spPr>
            <p:txBody>
              <a:bodyPr wrap="none"/>
              <a:lstStyle/>
              <a:p>
                <a:endParaRPr lang="ar-IQ"/>
              </a:p>
            </p:txBody>
          </p:sp>
          <p:sp>
            <p:nvSpPr>
              <p:cNvPr id="39983" name="Line 28"/>
              <p:cNvSpPr>
                <a:spLocks noChangeShapeType="1"/>
              </p:cNvSpPr>
              <p:nvPr/>
            </p:nvSpPr>
            <p:spPr bwMode="auto">
              <a:xfrm>
                <a:off x="2115" y="2971"/>
                <a:ext cx="321" cy="592"/>
              </a:xfrm>
              <a:prstGeom prst="line">
                <a:avLst/>
              </a:prstGeom>
              <a:noFill/>
              <a:ln w="9525">
                <a:solidFill>
                  <a:schemeClr val="tx1"/>
                </a:solidFill>
                <a:round/>
                <a:headEnd/>
                <a:tailEnd type="triangle" w="med" len="med"/>
              </a:ln>
            </p:spPr>
            <p:txBody>
              <a:bodyPr wrap="none"/>
              <a:lstStyle/>
              <a:p>
                <a:endParaRPr lang="ar-IQ"/>
              </a:p>
            </p:txBody>
          </p:sp>
          <p:sp>
            <p:nvSpPr>
              <p:cNvPr id="39984" name="Oval 29"/>
              <p:cNvSpPr>
                <a:spLocks noChangeArrowheads="1"/>
              </p:cNvSpPr>
              <p:nvPr/>
            </p:nvSpPr>
            <p:spPr bwMode="auto">
              <a:xfrm>
                <a:off x="2784" y="1632"/>
                <a:ext cx="144" cy="144"/>
              </a:xfrm>
              <a:prstGeom prst="ellipse">
                <a:avLst/>
              </a:prstGeom>
              <a:solidFill>
                <a:srgbClr val="FF3300"/>
              </a:solidFill>
              <a:ln w="9525">
                <a:solidFill>
                  <a:schemeClr val="tx1"/>
                </a:solidFill>
                <a:round/>
                <a:headEnd/>
                <a:tailEnd/>
              </a:ln>
            </p:spPr>
            <p:txBody>
              <a:bodyPr wrap="none" anchor="ctr"/>
              <a:lstStyle/>
              <a:p>
                <a:endParaRPr lang="ar-IQ"/>
              </a:p>
            </p:txBody>
          </p:sp>
          <p:grpSp>
            <p:nvGrpSpPr>
              <p:cNvPr id="4" name="Group 30"/>
              <p:cNvGrpSpPr>
                <a:grpSpLocks/>
              </p:cNvGrpSpPr>
              <p:nvPr/>
            </p:nvGrpSpPr>
            <p:grpSpPr bwMode="auto">
              <a:xfrm>
                <a:off x="3984" y="3552"/>
                <a:ext cx="144" cy="144"/>
                <a:chOff x="4176" y="3552"/>
                <a:chExt cx="144" cy="144"/>
              </a:xfrm>
            </p:grpSpPr>
            <p:sp>
              <p:nvSpPr>
                <p:cNvPr id="39992" name="Oval 31"/>
                <p:cNvSpPr>
                  <a:spLocks noChangeArrowheads="1"/>
                </p:cNvSpPr>
                <p:nvPr/>
              </p:nvSpPr>
              <p:spPr bwMode="auto">
                <a:xfrm>
                  <a:off x="4176" y="3552"/>
                  <a:ext cx="144" cy="144"/>
                </a:xfrm>
                <a:prstGeom prst="ellipse">
                  <a:avLst/>
                </a:prstGeom>
                <a:solidFill>
                  <a:schemeClr val="accent2"/>
                </a:solidFill>
                <a:ln w="9525">
                  <a:solidFill>
                    <a:schemeClr val="tx1"/>
                  </a:solidFill>
                  <a:round/>
                  <a:headEnd/>
                  <a:tailEnd/>
                </a:ln>
              </p:spPr>
              <p:txBody>
                <a:bodyPr wrap="none" anchor="ctr"/>
                <a:lstStyle/>
                <a:p>
                  <a:endParaRPr lang="ar-IQ"/>
                </a:p>
              </p:txBody>
            </p:sp>
            <p:sp>
              <p:nvSpPr>
                <p:cNvPr id="39993" name="Oval 32"/>
                <p:cNvSpPr>
                  <a:spLocks noChangeArrowheads="1"/>
                </p:cNvSpPr>
                <p:nvPr/>
              </p:nvSpPr>
              <p:spPr bwMode="auto">
                <a:xfrm>
                  <a:off x="4176" y="3552"/>
                  <a:ext cx="144" cy="144"/>
                </a:xfrm>
                <a:prstGeom prst="ellipse">
                  <a:avLst/>
                </a:prstGeom>
                <a:solidFill>
                  <a:srgbClr val="33CC33"/>
                </a:solidFill>
                <a:ln w="9525">
                  <a:solidFill>
                    <a:schemeClr val="tx1"/>
                  </a:solidFill>
                  <a:round/>
                  <a:headEnd/>
                  <a:tailEnd/>
                </a:ln>
              </p:spPr>
              <p:txBody>
                <a:bodyPr wrap="none" anchor="ctr"/>
                <a:lstStyle/>
                <a:p>
                  <a:endParaRPr lang="ar-IQ"/>
                </a:p>
              </p:txBody>
            </p:sp>
          </p:grpSp>
          <p:sp>
            <p:nvSpPr>
              <p:cNvPr id="39986" name="Oval 33"/>
              <p:cNvSpPr>
                <a:spLocks noChangeArrowheads="1"/>
              </p:cNvSpPr>
              <p:nvPr/>
            </p:nvSpPr>
            <p:spPr bwMode="auto">
              <a:xfrm>
                <a:off x="4512" y="3552"/>
                <a:ext cx="144" cy="144"/>
              </a:xfrm>
              <a:prstGeom prst="ellipse">
                <a:avLst/>
              </a:prstGeom>
              <a:solidFill>
                <a:schemeClr val="accent2"/>
              </a:solidFill>
              <a:ln w="9525">
                <a:solidFill>
                  <a:schemeClr val="tx1"/>
                </a:solidFill>
                <a:round/>
                <a:headEnd/>
                <a:tailEnd/>
              </a:ln>
            </p:spPr>
            <p:txBody>
              <a:bodyPr wrap="none" anchor="ctr"/>
              <a:lstStyle/>
              <a:p>
                <a:endParaRPr lang="ar-IQ"/>
              </a:p>
            </p:txBody>
          </p:sp>
          <p:sp>
            <p:nvSpPr>
              <p:cNvPr id="39987" name="Oval 34"/>
              <p:cNvSpPr>
                <a:spLocks noChangeArrowheads="1"/>
              </p:cNvSpPr>
              <p:nvPr/>
            </p:nvSpPr>
            <p:spPr bwMode="auto">
              <a:xfrm>
                <a:off x="5088" y="3552"/>
                <a:ext cx="144" cy="144"/>
              </a:xfrm>
              <a:prstGeom prst="ellipse">
                <a:avLst/>
              </a:prstGeom>
              <a:solidFill>
                <a:schemeClr val="accent2"/>
              </a:solidFill>
              <a:ln w="9525">
                <a:solidFill>
                  <a:schemeClr val="tx1"/>
                </a:solidFill>
                <a:round/>
                <a:headEnd/>
                <a:tailEnd/>
              </a:ln>
            </p:spPr>
            <p:txBody>
              <a:bodyPr wrap="none" anchor="ctr"/>
              <a:lstStyle/>
              <a:p>
                <a:endParaRPr lang="ar-IQ"/>
              </a:p>
            </p:txBody>
          </p:sp>
          <p:sp>
            <p:nvSpPr>
              <p:cNvPr id="39988" name="Line 35"/>
              <p:cNvSpPr>
                <a:spLocks noChangeShapeType="1"/>
              </p:cNvSpPr>
              <p:nvPr/>
            </p:nvSpPr>
            <p:spPr bwMode="auto">
              <a:xfrm flipH="1">
                <a:off x="3497" y="2962"/>
                <a:ext cx="222" cy="601"/>
              </a:xfrm>
              <a:prstGeom prst="line">
                <a:avLst/>
              </a:prstGeom>
              <a:noFill/>
              <a:ln w="9525">
                <a:solidFill>
                  <a:schemeClr val="tx1"/>
                </a:solidFill>
                <a:round/>
                <a:headEnd/>
                <a:tailEnd type="triangle" w="med" len="med"/>
              </a:ln>
            </p:spPr>
            <p:txBody>
              <a:bodyPr wrap="none"/>
              <a:lstStyle/>
              <a:p>
                <a:endParaRPr lang="ar-IQ"/>
              </a:p>
            </p:txBody>
          </p:sp>
          <p:sp>
            <p:nvSpPr>
              <p:cNvPr id="39989" name="Line 36"/>
              <p:cNvSpPr>
                <a:spLocks noChangeShapeType="1"/>
              </p:cNvSpPr>
              <p:nvPr/>
            </p:nvSpPr>
            <p:spPr bwMode="auto">
              <a:xfrm>
                <a:off x="3818" y="2954"/>
                <a:ext cx="222" cy="601"/>
              </a:xfrm>
              <a:prstGeom prst="line">
                <a:avLst/>
              </a:prstGeom>
              <a:noFill/>
              <a:ln w="9525">
                <a:solidFill>
                  <a:schemeClr val="tx1"/>
                </a:solidFill>
                <a:round/>
                <a:headEnd/>
                <a:tailEnd type="triangle" w="med" len="med"/>
              </a:ln>
            </p:spPr>
            <p:txBody>
              <a:bodyPr wrap="none"/>
              <a:lstStyle/>
              <a:p>
                <a:endParaRPr lang="ar-IQ"/>
              </a:p>
            </p:txBody>
          </p:sp>
          <p:sp>
            <p:nvSpPr>
              <p:cNvPr id="39990" name="Line 37"/>
              <p:cNvSpPr>
                <a:spLocks noChangeShapeType="1"/>
              </p:cNvSpPr>
              <p:nvPr/>
            </p:nvSpPr>
            <p:spPr bwMode="auto">
              <a:xfrm flipH="1">
                <a:off x="4583" y="2971"/>
                <a:ext cx="206" cy="584"/>
              </a:xfrm>
              <a:prstGeom prst="line">
                <a:avLst/>
              </a:prstGeom>
              <a:noFill/>
              <a:ln w="9525">
                <a:solidFill>
                  <a:schemeClr val="tx1"/>
                </a:solidFill>
                <a:round/>
                <a:headEnd/>
                <a:tailEnd type="triangle" w="med" len="med"/>
              </a:ln>
            </p:spPr>
            <p:txBody>
              <a:bodyPr wrap="none"/>
              <a:lstStyle/>
              <a:p>
                <a:endParaRPr lang="ar-IQ"/>
              </a:p>
            </p:txBody>
          </p:sp>
          <p:sp>
            <p:nvSpPr>
              <p:cNvPr id="39991" name="Line 38"/>
              <p:cNvSpPr>
                <a:spLocks noChangeShapeType="1"/>
              </p:cNvSpPr>
              <p:nvPr/>
            </p:nvSpPr>
            <p:spPr bwMode="auto">
              <a:xfrm>
                <a:off x="4880" y="2962"/>
                <a:ext cx="246" cy="601"/>
              </a:xfrm>
              <a:prstGeom prst="line">
                <a:avLst/>
              </a:prstGeom>
              <a:noFill/>
              <a:ln w="9525">
                <a:solidFill>
                  <a:schemeClr val="tx1"/>
                </a:solidFill>
                <a:round/>
                <a:headEnd/>
                <a:tailEnd type="triangle" w="med" len="med"/>
              </a:ln>
            </p:spPr>
            <p:txBody>
              <a:bodyPr wrap="none"/>
              <a:lstStyle/>
              <a:p>
                <a:endParaRPr lang="ar-IQ"/>
              </a:p>
            </p:txBody>
          </p:sp>
        </p:grpSp>
        <p:sp>
          <p:nvSpPr>
            <p:cNvPr id="39958" name="Text Box 39"/>
            <p:cNvSpPr txBox="1">
              <a:spLocks noChangeArrowheads="1"/>
            </p:cNvSpPr>
            <p:nvPr/>
          </p:nvSpPr>
          <p:spPr bwMode="auto">
            <a:xfrm>
              <a:off x="1248" y="2064"/>
              <a:ext cx="221" cy="288"/>
            </a:xfrm>
            <a:prstGeom prst="rect">
              <a:avLst/>
            </a:prstGeom>
            <a:noFill/>
            <a:ln w="9525">
              <a:noFill/>
              <a:miter lim="800000"/>
              <a:headEnd/>
              <a:tailEnd/>
            </a:ln>
          </p:spPr>
          <p:txBody>
            <a:bodyPr wrap="none">
              <a:spAutoFit/>
            </a:bodyPr>
            <a:lstStyle/>
            <a:p>
              <a:r>
                <a:rPr lang="en-US" sz="2400">
                  <a:latin typeface="Tahoma" pitchFamily="34" charset="0"/>
                </a:rPr>
                <a:t>2</a:t>
              </a:r>
            </a:p>
          </p:txBody>
        </p:sp>
        <p:sp>
          <p:nvSpPr>
            <p:cNvPr id="39959" name="Text Box 40"/>
            <p:cNvSpPr txBox="1">
              <a:spLocks noChangeArrowheads="1"/>
            </p:cNvSpPr>
            <p:nvPr/>
          </p:nvSpPr>
          <p:spPr bwMode="auto">
            <a:xfrm>
              <a:off x="4320" y="2064"/>
              <a:ext cx="221" cy="288"/>
            </a:xfrm>
            <a:prstGeom prst="rect">
              <a:avLst/>
            </a:prstGeom>
            <a:noFill/>
            <a:ln w="9525">
              <a:noFill/>
              <a:miter lim="800000"/>
              <a:headEnd/>
              <a:tailEnd/>
            </a:ln>
          </p:spPr>
          <p:txBody>
            <a:bodyPr wrap="none">
              <a:spAutoFit/>
            </a:bodyPr>
            <a:lstStyle/>
            <a:p>
              <a:r>
                <a:rPr lang="en-US" sz="2400">
                  <a:latin typeface="Tahoma" pitchFamily="34" charset="0"/>
                </a:rPr>
                <a:t>3</a:t>
              </a:r>
            </a:p>
          </p:txBody>
        </p:sp>
        <p:sp>
          <p:nvSpPr>
            <p:cNvPr id="39960" name="Text Box 41"/>
            <p:cNvSpPr txBox="1">
              <a:spLocks noChangeArrowheads="1"/>
            </p:cNvSpPr>
            <p:nvPr/>
          </p:nvSpPr>
          <p:spPr bwMode="auto">
            <a:xfrm>
              <a:off x="720" y="2640"/>
              <a:ext cx="221" cy="288"/>
            </a:xfrm>
            <a:prstGeom prst="rect">
              <a:avLst/>
            </a:prstGeom>
            <a:noFill/>
            <a:ln w="9525">
              <a:noFill/>
              <a:miter lim="800000"/>
              <a:headEnd/>
              <a:tailEnd/>
            </a:ln>
          </p:spPr>
          <p:txBody>
            <a:bodyPr wrap="none">
              <a:spAutoFit/>
            </a:bodyPr>
            <a:lstStyle/>
            <a:p>
              <a:r>
                <a:rPr lang="en-US" sz="2400">
                  <a:latin typeface="Tahoma" pitchFamily="34" charset="0"/>
                </a:rPr>
                <a:t>4</a:t>
              </a:r>
            </a:p>
          </p:txBody>
        </p:sp>
        <p:sp>
          <p:nvSpPr>
            <p:cNvPr id="39961" name="Text Box 42"/>
            <p:cNvSpPr txBox="1">
              <a:spLocks noChangeArrowheads="1"/>
            </p:cNvSpPr>
            <p:nvPr/>
          </p:nvSpPr>
          <p:spPr bwMode="auto">
            <a:xfrm>
              <a:off x="2112" y="2640"/>
              <a:ext cx="221" cy="288"/>
            </a:xfrm>
            <a:prstGeom prst="rect">
              <a:avLst/>
            </a:prstGeom>
            <a:noFill/>
            <a:ln w="9525">
              <a:noFill/>
              <a:miter lim="800000"/>
              <a:headEnd/>
              <a:tailEnd/>
            </a:ln>
          </p:spPr>
          <p:txBody>
            <a:bodyPr wrap="none">
              <a:spAutoFit/>
            </a:bodyPr>
            <a:lstStyle/>
            <a:p>
              <a:r>
                <a:rPr lang="en-US" sz="2400">
                  <a:latin typeface="Tahoma" pitchFamily="34" charset="0"/>
                </a:rPr>
                <a:t>5</a:t>
              </a:r>
            </a:p>
          </p:txBody>
        </p:sp>
      </p:grpSp>
      <p:sp>
        <p:nvSpPr>
          <p:cNvPr id="39942" name="Oval 43"/>
          <p:cNvSpPr>
            <a:spLocks noChangeArrowheads="1"/>
          </p:cNvSpPr>
          <p:nvPr/>
        </p:nvSpPr>
        <p:spPr bwMode="auto">
          <a:xfrm>
            <a:off x="6629400" y="3505200"/>
            <a:ext cx="228600" cy="228600"/>
          </a:xfrm>
          <a:prstGeom prst="ellipse">
            <a:avLst/>
          </a:prstGeom>
          <a:solidFill>
            <a:schemeClr val="accent1"/>
          </a:solidFill>
          <a:ln w="9525">
            <a:solidFill>
              <a:schemeClr val="tx1"/>
            </a:solidFill>
            <a:round/>
            <a:headEnd/>
            <a:tailEnd/>
          </a:ln>
        </p:spPr>
        <p:txBody>
          <a:bodyPr wrap="none" anchor="ctr"/>
          <a:lstStyle/>
          <a:p>
            <a:endParaRPr lang="ar-IQ"/>
          </a:p>
        </p:txBody>
      </p:sp>
      <p:sp>
        <p:nvSpPr>
          <p:cNvPr id="39943" name="Oval 44"/>
          <p:cNvSpPr>
            <a:spLocks noChangeArrowheads="1"/>
          </p:cNvSpPr>
          <p:nvPr/>
        </p:nvSpPr>
        <p:spPr bwMode="auto">
          <a:xfrm>
            <a:off x="2286000" y="3505200"/>
            <a:ext cx="228600" cy="228600"/>
          </a:xfrm>
          <a:prstGeom prst="ellipse">
            <a:avLst/>
          </a:prstGeom>
          <a:solidFill>
            <a:schemeClr val="accent1"/>
          </a:solidFill>
          <a:ln w="9525">
            <a:solidFill>
              <a:schemeClr val="tx1"/>
            </a:solidFill>
            <a:round/>
            <a:headEnd/>
            <a:tailEnd/>
          </a:ln>
        </p:spPr>
        <p:txBody>
          <a:bodyPr wrap="none" anchor="ctr"/>
          <a:lstStyle/>
          <a:p>
            <a:endParaRPr lang="ar-IQ"/>
          </a:p>
        </p:txBody>
      </p:sp>
      <p:sp>
        <p:nvSpPr>
          <p:cNvPr id="39944" name="Oval 45"/>
          <p:cNvSpPr>
            <a:spLocks noChangeArrowheads="1"/>
          </p:cNvSpPr>
          <p:nvPr/>
        </p:nvSpPr>
        <p:spPr bwMode="auto">
          <a:xfrm>
            <a:off x="4419600" y="2590800"/>
            <a:ext cx="228600" cy="228600"/>
          </a:xfrm>
          <a:prstGeom prst="ellipse">
            <a:avLst/>
          </a:prstGeom>
          <a:solidFill>
            <a:schemeClr val="tx2"/>
          </a:solidFill>
          <a:ln w="9525">
            <a:solidFill>
              <a:schemeClr val="tx1"/>
            </a:solidFill>
            <a:round/>
            <a:headEnd/>
            <a:tailEnd/>
          </a:ln>
        </p:spPr>
        <p:txBody>
          <a:bodyPr wrap="none" anchor="ctr"/>
          <a:lstStyle/>
          <a:p>
            <a:endParaRPr lang="ar-IQ"/>
          </a:p>
        </p:txBody>
      </p:sp>
      <p:sp>
        <p:nvSpPr>
          <p:cNvPr id="39945" name="Line 46"/>
          <p:cNvSpPr>
            <a:spLocks noChangeShapeType="1"/>
          </p:cNvSpPr>
          <p:nvPr/>
        </p:nvSpPr>
        <p:spPr bwMode="auto">
          <a:xfrm flipH="1">
            <a:off x="5551488" y="4702175"/>
            <a:ext cx="352425" cy="954088"/>
          </a:xfrm>
          <a:prstGeom prst="line">
            <a:avLst/>
          </a:prstGeom>
          <a:noFill/>
          <a:ln w="9525">
            <a:solidFill>
              <a:schemeClr val="tx1"/>
            </a:solidFill>
            <a:round/>
            <a:headEnd/>
            <a:tailEnd type="triangle" w="med" len="med"/>
          </a:ln>
        </p:spPr>
        <p:txBody>
          <a:bodyPr wrap="none"/>
          <a:lstStyle/>
          <a:p>
            <a:endParaRPr lang="ar-IQ"/>
          </a:p>
        </p:txBody>
      </p:sp>
      <p:sp>
        <p:nvSpPr>
          <p:cNvPr id="39946" name="Line 47"/>
          <p:cNvSpPr>
            <a:spLocks noChangeShapeType="1"/>
          </p:cNvSpPr>
          <p:nvPr/>
        </p:nvSpPr>
        <p:spPr bwMode="auto">
          <a:xfrm>
            <a:off x="6061075" y="4689475"/>
            <a:ext cx="352425" cy="954088"/>
          </a:xfrm>
          <a:prstGeom prst="line">
            <a:avLst/>
          </a:prstGeom>
          <a:noFill/>
          <a:ln w="9525">
            <a:solidFill>
              <a:schemeClr val="tx1"/>
            </a:solidFill>
            <a:round/>
            <a:headEnd/>
            <a:tailEnd type="triangle" w="med" len="med"/>
          </a:ln>
        </p:spPr>
        <p:txBody>
          <a:bodyPr wrap="none"/>
          <a:lstStyle/>
          <a:p>
            <a:endParaRPr lang="ar-IQ"/>
          </a:p>
        </p:txBody>
      </p:sp>
      <p:sp>
        <p:nvSpPr>
          <p:cNvPr id="39947" name="Oval 48"/>
          <p:cNvSpPr>
            <a:spLocks noChangeArrowheads="1"/>
          </p:cNvSpPr>
          <p:nvPr/>
        </p:nvSpPr>
        <p:spPr bwMode="auto">
          <a:xfrm>
            <a:off x="3200400" y="4495800"/>
            <a:ext cx="228600" cy="228600"/>
          </a:xfrm>
          <a:prstGeom prst="ellipse">
            <a:avLst/>
          </a:prstGeom>
          <a:solidFill>
            <a:schemeClr val="tx2"/>
          </a:solidFill>
          <a:ln w="9525">
            <a:solidFill>
              <a:schemeClr val="tx1"/>
            </a:solidFill>
            <a:round/>
            <a:headEnd/>
            <a:tailEnd/>
          </a:ln>
        </p:spPr>
        <p:txBody>
          <a:bodyPr wrap="none" anchor="ctr"/>
          <a:lstStyle/>
          <a:p>
            <a:endParaRPr lang="ar-IQ"/>
          </a:p>
        </p:txBody>
      </p:sp>
      <p:sp>
        <p:nvSpPr>
          <p:cNvPr id="39948" name="Oval 49"/>
          <p:cNvSpPr>
            <a:spLocks noChangeArrowheads="1"/>
          </p:cNvSpPr>
          <p:nvPr/>
        </p:nvSpPr>
        <p:spPr bwMode="auto">
          <a:xfrm>
            <a:off x="1447800" y="4495800"/>
            <a:ext cx="228600" cy="228600"/>
          </a:xfrm>
          <a:prstGeom prst="ellipse">
            <a:avLst/>
          </a:prstGeom>
          <a:solidFill>
            <a:schemeClr val="accent1"/>
          </a:solidFill>
          <a:ln w="9525">
            <a:solidFill>
              <a:schemeClr val="tx1"/>
            </a:solidFill>
            <a:round/>
            <a:headEnd/>
            <a:tailEnd/>
          </a:ln>
        </p:spPr>
        <p:txBody>
          <a:bodyPr wrap="none" anchor="ctr"/>
          <a:lstStyle/>
          <a:p>
            <a:endParaRPr lang="ar-IQ"/>
          </a:p>
        </p:txBody>
      </p:sp>
      <p:sp>
        <p:nvSpPr>
          <p:cNvPr id="39949" name="Oval 50"/>
          <p:cNvSpPr>
            <a:spLocks noChangeArrowheads="1"/>
          </p:cNvSpPr>
          <p:nvPr/>
        </p:nvSpPr>
        <p:spPr bwMode="auto">
          <a:xfrm>
            <a:off x="2286000" y="3505200"/>
            <a:ext cx="228600" cy="228600"/>
          </a:xfrm>
          <a:prstGeom prst="ellipse">
            <a:avLst/>
          </a:prstGeom>
          <a:solidFill>
            <a:schemeClr val="tx2"/>
          </a:solidFill>
          <a:ln w="9525">
            <a:solidFill>
              <a:schemeClr val="tx1"/>
            </a:solidFill>
            <a:round/>
            <a:headEnd/>
            <a:tailEnd/>
          </a:ln>
        </p:spPr>
        <p:txBody>
          <a:bodyPr wrap="none" anchor="ctr"/>
          <a:lstStyle/>
          <a:p>
            <a:endParaRPr lang="ar-IQ"/>
          </a:p>
        </p:txBody>
      </p:sp>
      <p:sp>
        <p:nvSpPr>
          <p:cNvPr id="39950" name="Oval 51"/>
          <p:cNvSpPr>
            <a:spLocks noChangeArrowheads="1"/>
          </p:cNvSpPr>
          <p:nvPr/>
        </p:nvSpPr>
        <p:spPr bwMode="auto">
          <a:xfrm>
            <a:off x="1447800" y="4495800"/>
            <a:ext cx="228600" cy="228600"/>
          </a:xfrm>
          <a:prstGeom prst="ellipse">
            <a:avLst/>
          </a:prstGeom>
          <a:solidFill>
            <a:schemeClr val="bg1"/>
          </a:solidFill>
          <a:ln w="9525">
            <a:solidFill>
              <a:schemeClr val="tx1"/>
            </a:solidFill>
            <a:round/>
            <a:headEnd/>
            <a:tailEnd/>
          </a:ln>
        </p:spPr>
        <p:txBody>
          <a:bodyPr wrap="none" anchor="ctr"/>
          <a:lstStyle/>
          <a:p>
            <a:endParaRPr lang="ar-IQ"/>
          </a:p>
        </p:txBody>
      </p:sp>
      <p:sp>
        <p:nvSpPr>
          <p:cNvPr id="39951" name="Oval 52"/>
          <p:cNvSpPr>
            <a:spLocks noChangeArrowheads="1"/>
          </p:cNvSpPr>
          <p:nvPr/>
        </p:nvSpPr>
        <p:spPr bwMode="auto">
          <a:xfrm>
            <a:off x="1981200" y="5638800"/>
            <a:ext cx="228600" cy="228600"/>
          </a:xfrm>
          <a:prstGeom prst="ellipse">
            <a:avLst/>
          </a:prstGeom>
          <a:solidFill>
            <a:schemeClr val="bg1"/>
          </a:solidFill>
          <a:ln w="9525">
            <a:solidFill>
              <a:schemeClr val="tx1"/>
            </a:solidFill>
            <a:round/>
            <a:headEnd/>
            <a:tailEnd/>
          </a:ln>
        </p:spPr>
        <p:txBody>
          <a:bodyPr wrap="none" anchor="ctr"/>
          <a:lstStyle/>
          <a:p>
            <a:endParaRPr lang="ar-IQ"/>
          </a:p>
        </p:txBody>
      </p:sp>
      <p:sp>
        <p:nvSpPr>
          <p:cNvPr id="39952" name="Oval 53"/>
          <p:cNvSpPr>
            <a:spLocks noChangeArrowheads="1"/>
          </p:cNvSpPr>
          <p:nvPr/>
        </p:nvSpPr>
        <p:spPr bwMode="auto">
          <a:xfrm>
            <a:off x="914400" y="5638800"/>
            <a:ext cx="228600" cy="228600"/>
          </a:xfrm>
          <a:prstGeom prst="ellipse">
            <a:avLst/>
          </a:prstGeom>
          <a:solidFill>
            <a:schemeClr val="bg1"/>
          </a:solidFill>
          <a:ln w="9525">
            <a:solidFill>
              <a:schemeClr val="tx1"/>
            </a:solidFill>
            <a:round/>
            <a:headEnd/>
            <a:tailEnd/>
          </a:ln>
        </p:spPr>
        <p:txBody>
          <a:bodyPr wrap="none" anchor="ctr"/>
          <a:lstStyle/>
          <a:p>
            <a:endParaRPr lang="ar-IQ"/>
          </a:p>
        </p:txBody>
      </p:sp>
      <p:sp>
        <p:nvSpPr>
          <p:cNvPr id="39953" name="Oval 54"/>
          <p:cNvSpPr>
            <a:spLocks noChangeArrowheads="1"/>
          </p:cNvSpPr>
          <p:nvPr/>
        </p:nvSpPr>
        <p:spPr bwMode="auto">
          <a:xfrm>
            <a:off x="914400" y="5638800"/>
            <a:ext cx="228600" cy="228600"/>
          </a:xfrm>
          <a:prstGeom prst="ellipse">
            <a:avLst/>
          </a:prstGeom>
          <a:noFill/>
          <a:ln w="9525">
            <a:solidFill>
              <a:schemeClr val="tx1"/>
            </a:solidFill>
            <a:round/>
            <a:headEnd/>
            <a:tailEnd/>
          </a:ln>
        </p:spPr>
        <p:txBody>
          <a:bodyPr wrap="none" anchor="ctr"/>
          <a:lstStyle/>
          <a:p>
            <a:endParaRPr lang="ar-IQ"/>
          </a:p>
        </p:txBody>
      </p:sp>
      <p:sp>
        <p:nvSpPr>
          <p:cNvPr id="39954" name="Oval 55"/>
          <p:cNvSpPr>
            <a:spLocks noChangeArrowheads="1"/>
          </p:cNvSpPr>
          <p:nvPr/>
        </p:nvSpPr>
        <p:spPr bwMode="auto">
          <a:xfrm>
            <a:off x="3810000" y="5638800"/>
            <a:ext cx="228600" cy="228600"/>
          </a:xfrm>
          <a:prstGeom prst="ellipse">
            <a:avLst/>
          </a:prstGeom>
          <a:solidFill>
            <a:schemeClr val="accent1"/>
          </a:solidFill>
          <a:ln w="9525">
            <a:solidFill>
              <a:schemeClr val="tx1"/>
            </a:solidFill>
            <a:round/>
            <a:headEnd/>
            <a:tailEnd/>
          </a:ln>
        </p:spPr>
        <p:txBody>
          <a:bodyPr wrap="none" anchor="ctr"/>
          <a:lstStyle/>
          <a:p>
            <a:endParaRPr lang="ar-IQ"/>
          </a:p>
        </p:txBody>
      </p:sp>
      <p:sp>
        <p:nvSpPr>
          <p:cNvPr id="39955" name="Oval 56"/>
          <p:cNvSpPr>
            <a:spLocks noChangeArrowheads="1"/>
          </p:cNvSpPr>
          <p:nvPr/>
        </p:nvSpPr>
        <p:spPr bwMode="auto">
          <a:xfrm>
            <a:off x="2667000" y="5638800"/>
            <a:ext cx="228600" cy="228600"/>
          </a:xfrm>
          <a:prstGeom prst="ellipse">
            <a:avLst/>
          </a:prstGeom>
          <a:solidFill>
            <a:schemeClr val="bg1"/>
          </a:solidFill>
          <a:ln w="9525">
            <a:solidFill>
              <a:schemeClr val="tx1"/>
            </a:solidFill>
            <a:round/>
            <a:headEnd/>
            <a:tailEnd/>
          </a:ln>
        </p:spPr>
        <p:txBody>
          <a:bodyPr wrap="none" anchor="ctr"/>
          <a:lstStyle/>
          <a:p>
            <a:endParaRPr lang="ar-IQ"/>
          </a:p>
        </p:txBody>
      </p:sp>
      <p:sp>
        <p:nvSpPr>
          <p:cNvPr id="39956" name="AutoShape 57"/>
          <p:cNvSpPr>
            <a:spLocks noChangeArrowheads="1"/>
          </p:cNvSpPr>
          <p:nvPr/>
        </p:nvSpPr>
        <p:spPr bwMode="auto">
          <a:xfrm>
            <a:off x="3505200" y="5638800"/>
            <a:ext cx="228600" cy="152400"/>
          </a:xfrm>
          <a:prstGeom prst="chevron">
            <a:avLst>
              <a:gd name="adj" fmla="val 37500"/>
            </a:avLst>
          </a:prstGeom>
          <a:solidFill>
            <a:srgbClr val="3366FF"/>
          </a:solidFill>
          <a:ln w="9525">
            <a:solidFill>
              <a:schemeClr val="tx1"/>
            </a:solidFill>
            <a:miter lim="800000"/>
            <a:headEnd/>
            <a:tailEnd/>
          </a:ln>
        </p:spPr>
        <p:txBody>
          <a:bodyPr wrap="none" anchor="ctr"/>
          <a:lstStyle/>
          <a:p>
            <a:endParaRPr lang="ar-IQ"/>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2"/>
          <p:cNvSpPr>
            <a:spLocks noGrp="1" noChangeArrowheads="1"/>
          </p:cNvSpPr>
          <p:nvPr>
            <p:ph type="title"/>
          </p:nvPr>
        </p:nvSpPr>
        <p:spPr/>
        <p:txBody>
          <a:bodyPr/>
          <a:lstStyle/>
          <a:p>
            <a:pPr eaLnBrk="1" hangingPunct="1">
              <a:defRPr/>
            </a:pPr>
            <a:r>
              <a:rPr lang="en-US" sz="4000" b="1" smtClean="0">
                <a:effectLst>
                  <a:outerShdw blurRad="38100" dist="38100" dir="2700000" algn="tl">
                    <a:srgbClr val="C0C0C0"/>
                  </a:outerShdw>
                </a:effectLst>
              </a:rPr>
              <a:t>Depth-First Strategy</a:t>
            </a:r>
          </a:p>
        </p:txBody>
      </p:sp>
      <p:sp>
        <p:nvSpPr>
          <p:cNvPr id="40963" name="Rectangle 3"/>
          <p:cNvSpPr>
            <a:spLocks noGrp="1" noChangeArrowheads="1"/>
          </p:cNvSpPr>
          <p:nvPr>
            <p:ph type="body" idx="1"/>
          </p:nvPr>
        </p:nvSpPr>
        <p:spPr/>
        <p:txBody>
          <a:bodyPr/>
          <a:lstStyle/>
          <a:p>
            <a:pPr eaLnBrk="1" hangingPunct="1">
              <a:buFontTx/>
              <a:buNone/>
            </a:pPr>
            <a:r>
              <a:rPr lang="en-US" smtClean="0"/>
              <a:t> </a:t>
            </a:r>
            <a:r>
              <a:rPr lang="en-US" sz="2800" smtClean="0"/>
              <a:t>New nodes are inserted at the front of FRINGE</a:t>
            </a:r>
          </a:p>
        </p:txBody>
      </p:sp>
      <p:sp>
        <p:nvSpPr>
          <p:cNvPr id="40964" name="Text Box 4"/>
          <p:cNvSpPr txBox="1">
            <a:spLocks noChangeArrowheads="1"/>
          </p:cNvSpPr>
          <p:nvPr/>
        </p:nvSpPr>
        <p:spPr bwMode="auto">
          <a:xfrm>
            <a:off x="4114800" y="2362200"/>
            <a:ext cx="350838" cy="457200"/>
          </a:xfrm>
          <a:prstGeom prst="rect">
            <a:avLst/>
          </a:prstGeom>
          <a:noFill/>
          <a:ln w="9525">
            <a:noFill/>
            <a:miter lim="800000"/>
            <a:headEnd/>
            <a:tailEnd/>
          </a:ln>
        </p:spPr>
        <p:txBody>
          <a:bodyPr wrap="none">
            <a:spAutoFit/>
          </a:bodyPr>
          <a:lstStyle/>
          <a:p>
            <a:r>
              <a:rPr lang="en-US" sz="2400">
                <a:latin typeface="Tahoma" pitchFamily="34" charset="0"/>
              </a:rPr>
              <a:t>1</a:t>
            </a:r>
          </a:p>
        </p:txBody>
      </p:sp>
      <p:grpSp>
        <p:nvGrpSpPr>
          <p:cNvPr id="2" name="Group 5"/>
          <p:cNvGrpSpPr>
            <a:grpSpLocks/>
          </p:cNvGrpSpPr>
          <p:nvPr/>
        </p:nvGrpSpPr>
        <p:grpSpPr bwMode="auto">
          <a:xfrm>
            <a:off x="914400" y="2590800"/>
            <a:ext cx="7391400" cy="3276600"/>
            <a:chOff x="576" y="1632"/>
            <a:chExt cx="4656" cy="2064"/>
          </a:xfrm>
        </p:grpSpPr>
        <p:grpSp>
          <p:nvGrpSpPr>
            <p:cNvPr id="3" name="Group 6"/>
            <p:cNvGrpSpPr>
              <a:grpSpLocks/>
            </p:cNvGrpSpPr>
            <p:nvPr/>
          </p:nvGrpSpPr>
          <p:grpSpPr bwMode="auto">
            <a:xfrm>
              <a:off x="576" y="1632"/>
              <a:ext cx="4656" cy="2064"/>
              <a:chOff x="576" y="1632"/>
              <a:chExt cx="4656" cy="2064"/>
            </a:xfrm>
          </p:grpSpPr>
          <p:sp>
            <p:nvSpPr>
              <p:cNvPr id="40986" name="Oval 7"/>
              <p:cNvSpPr>
                <a:spLocks noChangeArrowheads="1"/>
              </p:cNvSpPr>
              <p:nvPr/>
            </p:nvSpPr>
            <p:spPr bwMode="auto">
              <a:xfrm>
                <a:off x="2784" y="1632"/>
                <a:ext cx="144" cy="144"/>
              </a:xfrm>
              <a:prstGeom prst="ellipse">
                <a:avLst/>
              </a:prstGeom>
              <a:solidFill>
                <a:schemeClr val="accent2"/>
              </a:solidFill>
              <a:ln w="9525">
                <a:solidFill>
                  <a:schemeClr val="tx1"/>
                </a:solidFill>
                <a:round/>
                <a:headEnd/>
                <a:tailEnd/>
              </a:ln>
            </p:spPr>
            <p:txBody>
              <a:bodyPr wrap="none" anchor="ctr"/>
              <a:lstStyle/>
              <a:p>
                <a:endParaRPr lang="ar-IQ"/>
              </a:p>
            </p:txBody>
          </p:sp>
          <p:sp>
            <p:nvSpPr>
              <p:cNvPr id="40987" name="Oval 8"/>
              <p:cNvSpPr>
                <a:spLocks noChangeArrowheads="1"/>
              </p:cNvSpPr>
              <p:nvPr/>
            </p:nvSpPr>
            <p:spPr bwMode="auto">
              <a:xfrm>
                <a:off x="1440" y="2208"/>
                <a:ext cx="144" cy="144"/>
              </a:xfrm>
              <a:prstGeom prst="ellipse">
                <a:avLst/>
              </a:prstGeom>
              <a:solidFill>
                <a:schemeClr val="accent2"/>
              </a:solidFill>
              <a:ln w="9525">
                <a:solidFill>
                  <a:schemeClr val="tx1"/>
                </a:solidFill>
                <a:round/>
                <a:headEnd/>
                <a:tailEnd/>
              </a:ln>
            </p:spPr>
            <p:txBody>
              <a:bodyPr wrap="none" anchor="ctr"/>
              <a:lstStyle/>
              <a:p>
                <a:endParaRPr lang="ar-IQ"/>
              </a:p>
            </p:txBody>
          </p:sp>
          <p:sp>
            <p:nvSpPr>
              <p:cNvPr id="40988" name="Oval 9"/>
              <p:cNvSpPr>
                <a:spLocks noChangeArrowheads="1"/>
              </p:cNvSpPr>
              <p:nvPr/>
            </p:nvSpPr>
            <p:spPr bwMode="auto">
              <a:xfrm>
                <a:off x="4176" y="2208"/>
                <a:ext cx="144" cy="144"/>
              </a:xfrm>
              <a:prstGeom prst="ellipse">
                <a:avLst/>
              </a:prstGeom>
              <a:solidFill>
                <a:schemeClr val="accent2"/>
              </a:solidFill>
              <a:ln w="9525">
                <a:solidFill>
                  <a:schemeClr val="tx1"/>
                </a:solidFill>
                <a:round/>
                <a:headEnd/>
                <a:tailEnd/>
              </a:ln>
            </p:spPr>
            <p:txBody>
              <a:bodyPr wrap="none" anchor="ctr"/>
              <a:lstStyle/>
              <a:p>
                <a:endParaRPr lang="ar-IQ"/>
              </a:p>
            </p:txBody>
          </p:sp>
          <p:sp>
            <p:nvSpPr>
              <p:cNvPr id="40989" name="Oval 10"/>
              <p:cNvSpPr>
                <a:spLocks noChangeArrowheads="1"/>
              </p:cNvSpPr>
              <p:nvPr/>
            </p:nvSpPr>
            <p:spPr bwMode="auto">
              <a:xfrm>
                <a:off x="4752" y="2832"/>
                <a:ext cx="144" cy="144"/>
              </a:xfrm>
              <a:prstGeom prst="ellipse">
                <a:avLst/>
              </a:prstGeom>
              <a:solidFill>
                <a:schemeClr val="accent2"/>
              </a:solidFill>
              <a:ln w="9525">
                <a:solidFill>
                  <a:schemeClr val="tx1"/>
                </a:solidFill>
                <a:round/>
                <a:headEnd/>
                <a:tailEnd/>
              </a:ln>
            </p:spPr>
            <p:txBody>
              <a:bodyPr wrap="none" anchor="ctr"/>
              <a:lstStyle/>
              <a:p>
                <a:endParaRPr lang="ar-IQ"/>
              </a:p>
            </p:txBody>
          </p:sp>
          <p:sp>
            <p:nvSpPr>
              <p:cNvPr id="40990" name="Oval 11"/>
              <p:cNvSpPr>
                <a:spLocks noChangeArrowheads="1"/>
              </p:cNvSpPr>
              <p:nvPr/>
            </p:nvSpPr>
            <p:spPr bwMode="auto">
              <a:xfrm>
                <a:off x="3696" y="2832"/>
                <a:ext cx="144" cy="144"/>
              </a:xfrm>
              <a:prstGeom prst="ellipse">
                <a:avLst/>
              </a:prstGeom>
              <a:solidFill>
                <a:schemeClr val="accent2"/>
              </a:solidFill>
              <a:ln w="9525">
                <a:solidFill>
                  <a:schemeClr val="tx1"/>
                </a:solidFill>
                <a:round/>
                <a:headEnd/>
                <a:tailEnd/>
              </a:ln>
            </p:spPr>
            <p:txBody>
              <a:bodyPr wrap="none" anchor="ctr"/>
              <a:lstStyle/>
              <a:p>
                <a:endParaRPr lang="ar-IQ"/>
              </a:p>
            </p:txBody>
          </p:sp>
          <p:sp>
            <p:nvSpPr>
              <p:cNvPr id="40991" name="Oval 12"/>
              <p:cNvSpPr>
                <a:spLocks noChangeArrowheads="1"/>
              </p:cNvSpPr>
              <p:nvPr/>
            </p:nvSpPr>
            <p:spPr bwMode="auto">
              <a:xfrm>
                <a:off x="2016" y="2832"/>
                <a:ext cx="144" cy="144"/>
              </a:xfrm>
              <a:prstGeom prst="ellipse">
                <a:avLst/>
              </a:prstGeom>
              <a:solidFill>
                <a:schemeClr val="accent2"/>
              </a:solidFill>
              <a:ln w="9525">
                <a:solidFill>
                  <a:schemeClr val="tx1"/>
                </a:solidFill>
                <a:round/>
                <a:headEnd/>
                <a:tailEnd/>
              </a:ln>
            </p:spPr>
            <p:txBody>
              <a:bodyPr wrap="none" anchor="ctr"/>
              <a:lstStyle/>
              <a:p>
                <a:endParaRPr lang="ar-IQ"/>
              </a:p>
            </p:txBody>
          </p:sp>
          <p:sp>
            <p:nvSpPr>
              <p:cNvPr id="40992" name="Oval 13"/>
              <p:cNvSpPr>
                <a:spLocks noChangeArrowheads="1"/>
              </p:cNvSpPr>
              <p:nvPr/>
            </p:nvSpPr>
            <p:spPr bwMode="auto">
              <a:xfrm>
                <a:off x="912" y="2832"/>
                <a:ext cx="144" cy="144"/>
              </a:xfrm>
              <a:prstGeom prst="ellipse">
                <a:avLst/>
              </a:prstGeom>
              <a:solidFill>
                <a:schemeClr val="accent2"/>
              </a:solidFill>
              <a:ln w="9525">
                <a:solidFill>
                  <a:schemeClr val="tx1"/>
                </a:solidFill>
                <a:round/>
                <a:headEnd/>
                <a:tailEnd/>
              </a:ln>
            </p:spPr>
            <p:txBody>
              <a:bodyPr wrap="none" anchor="ctr"/>
              <a:lstStyle/>
              <a:p>
                <a:endParaRPr lang="ar-IQ"/>
              </a:p>
            </p:txBody>
          </p:sp>
          <p:sp>
            <p:nvSpPr>
              <p:cNvPr id="40993" name="Oval 14"/>
              <p:cNvSpPr>
                <a:spLocks noChangeArrowheads="1"/>
              </p:cNvSpPr>
              <p:nvPr/>
            </p:nvSpPr>
            <p:spPr bwMode="auto">
              <a:xfrm>
                <a:off x="1680" y="3552"/>
                <a:ext cx="144" cy="144"/>
              </a:xfrm>
              <a:prstGeom prst="ellipse">
                <a:avLst/>
              </a:prstGeom>
              <a:solidFill>
                <a:schemeClr val="accent2"/>
              </a:solidFill>
              <a:ln w="9525">
                <a:solidFill>
                  <a:schemeClr val="tx1"/>
                </a:solidFill>
                <a:round/>
                <a:headEnd/>
                <a:tailEnd/>
              </a:ln>
            </p:spPr>
            <p:txBody>
              <a:bodyPr wrap="none" anchor="ctr"/>
              <a:lstStyle/>
              <a:p>
                <a:endParaRPr lang="ar-IQ"/>
              </a:p>
            </p:txBody>
          </p:sp>
          <p:sp>
            <p:nvSpPr>
              <p:cNvPr id="40994" name="Oval 15"/>
              <p:cNvSpPr>
                <a:spLocks noChangeArrowheads="1"/>
              </p:cNvSpPr>
              <p:nvPr/>
            </p:nvSpPr>
            <p:spPr bwMode="auto">
              <a:xfrm>
                <a:off x="3408" y="3552"/>
                <a:ext cx="144" cy="144"/>
              </a:xfrm>
              <a:prstGeom prst="ellipse">
                <a:avLst/>
              </a:prstGeom>
              <a:solidFill>
                <a:schemeClr val="accent2"/>
              </a:solidFill>
              <a:ln w="9525">
                <a:solidFill>
                  <a:schemeClr val="tx1"/>
                </a:solidFill>
                <a:round/>
                <a:headEnd/>
                <a:tailEnd/>
              </a:ln>
            </p:spPr>
            <p:txBody>
              <a:bodyPr wrap="none" anchor="ctr"/>
              <a:lstStyle/>
              <a:p>
                <a:endParaRPr lang="ar-IQ"/>
              </a:p>
            </p:txBody>
          </p:sp>
          <p:sp>
            <p:nvSpPr>
              <p:cNvPr id="40995" name="Oval 16"/>
              <p:cNvSpPr>
                <a:spLocks noChangeArrowheads="1"/>
              </p:cNvSpPr>
              <p:nvPr/>
            </p:nvSpPr>
            <p:spPr bwMode="auto">
              <a:xfrm>
                <a:off x="2400" y="3552"/>
                <a:ext cx="144" cy="144"/>
              </a:xfrm>
              <a:prstGeom prst="ellipse">
                <a:avLst/>
              </a:prstGeom>
              <a:solidFill>
                <a:schemeClr val="accent2"/>
              </a:solidFill>
              <a:ln w="9525">
                <a:solidFill>
                  <a:schemeClr val="tx1"/>
                </a:solidFill>
                <a:round/>
                <a:headEnd/>
                <a:tailEnd/>
              </a:ln>
            </p:spPr>
            <p:txBody>
              <a:bodyPr wrap="none" anchor="ctr"/>
              <a:lstStyle/>
              <a:p>
                <a:endParaRPr lang="ar-IQ"/>
              </a:p>
            </p:txBody>
          </p:sp>
          <p:sp>
            <p:nvSpPr>
              <p:cNvPr id="40996" name="Oval 17"/>
              <p:cNvSpPr>
                <a:spLocks noChangeArrowheads="1"/>
              </p:cNvSpPr>
              <p:nvPr/>
            </p:nvSpPr>
            <p:spPr bwMode="auto">
              <a:xfrm>
                <a:off x="1248" y="3552"/>
                <a:ext cx="144" cy="144"/>
              </a:xfrm>
              <a:prstGeom prst="ellipse">
                <a:avLst/>
              </a:prstGeom>
              <a:solidFill>
                <a:schemeClr val="accent2"/>
              </a:solidFill>
              <a:ln w="9525">
                <a:solidFill>
                  <a:schemeClr val="tx1"/>
                </a:solidFill>
                <a:round/>
                <a:headEnd/>
                <a:tailEnd/>
              </a:ln>
            </p:spPr>
            <p:txBody>
              <a:bodyPr wrap="none" anchor="ctr"/>
              <a:lstStyle/>
              <a:p>
                <a:endParaRPr lang="ar-IQ"/>
              </a:p>
            </p:txBody>
          </p:sp>
          <p:sp>
            <p:nvSpPr>
              <p:cNvPr id="40997" name="Oval 18"/>
              <p:cNvSpPr>
                <a:spLocks noChangeArrowheads="1"/>
              </p:cNvSpPr>
              <p:nvPr/>
            </p:nvSpPr>
            <p:spPr bwMode="auto">
              <a:xfrm>
                <a:off x="576" y="3552"/>
                <a:ext cx="144" cy="144"/>
              </a:xfrm>
              <a:prstGeom prst="ellipse">
                <a:avLst/>
              </a:prstGeom>
              <a:solidFill>
                <a:schemeClr val="accent2"/>
              </a:solidFill>
              <a:ln w="9525">
                <a:solidFill>
                  <a:schemeClr val="tx1"/>
                </a:solidFill>
                <a:round/>
                <a:headEnd/>
                <a:tailEnd/>
              </a:ln>
            </p:spPr>
            <p:txBody>
              <a:bodyPr wrap="none" anchor="ctr"/>
              <a:lstStyle/>
              <a:p>
                <a:endParaRPr lang="ar-IQ"/>
              </a:p>
            </p:txBody>
          </p:sp>
          <p:sp>
            <p:nvSpPr>
              <p:cNvPr id="40998" name="Line 19"/>
              <p:cNvSpPr>
                <a:spLocks noChangeShapeType="1"/>
              </p:cNvSpPr>
              <p:nvPr/>
            </p:nvSpPr>
            <p:spPr bwMode="auto">
              <a:xfrm flipH="1">
                <a:off x="1580" y="1728"/>
                <a:ext cx="1204" cy="518"/>
              </a:xfrm>
              <a:prstGeom prst="line">
                <a:avLst/>
              </a:prstGeom>
              <a:noFill/>
              <a:ln w="9525">
                <a:solidFill>
                  <a:schemeClr val="tx1"/>
                </a:solidFill>
                <a:round/>
                <a:headEnd/>
                <a:tailEnd type="triangle" w="med" len="med"/>
              </a:ln>
            </p:spPr>
            <p:txBody>
              <a:bodyPr wrap="none"/>
              <a:lstStyle/>
              <a:p>
                <a:endParaRPr lang="ar-IQ"/>
              </a:p>
            </p:txBody>
          </p:sp>
          <p:sp>
            <p:nvSpPr>
              <p:cNvPr id="40999" name="Line 20"/>
              <p:cNvSpPr>
                <a:spLocks noChangeShapeType="1"/>
              </p:cNvSpPr>
              <p:nvPr/>
            </p:nvSpPr>
            <p:spPr bwMode="auto">
              <a:xfrm>
                <a:off x="2905" y="1744"/>
                <a:ext cx="1267" cy="502"/>
              </a:xfrm>
              <a:prstGeom prst="line">
                <a:avLst/>
              </a:prstGeom>
              <a:noFill/>
              <a:ln w="9525">
                <a:solidFill>
                  <a:schemeClr val="tx1"/>
                </a:solidFill>
                <a:round/>
                <a:headEnd/>
                <a:tailEnd type="triangle" w="med" len="med"/>
              </a:ln>
            </p:spPr>
            <p:txBody>
              <a:bodyPr wrap="none"/>
              <a:lstStyle/>
              <a:p>
                <a:endParaRPr lang="ar-IQ"/>
              </a:p>
            </p:txBody>
          </p:sp>
          <p:sp>
            <p:nvSpPr>
              <p:cNvPr id="41000" name="Line 21"/>
              <p:cNvSpPr>
                <a:spLocks noChangeShapeType="1"/>
              </p:cNvSpPr>
              <p:nvPr/>
            </p:nvSpPr>
            <p:spPr bwMode="auto">
              <a:xfrm flipH="1">
                <a:off x="1037" y="2329"/>
                <a:ext cx="428" cy="526"/>
              </a:xfrm>
              <a:prstGeom prst="line">
                <a:avLst/>
              </a:prstGeom>
              <a:noFill/>
              <a:ln w="9525">
                <a:solidFill>
                  <a:schemeClr val="tx1"/>
                </a:solidFill>
                <a:round/>
                <a:headEnd/>
                <a:tailEnd type="triangle" w="med" len="med"/>
              </a:ln>
            </p:spPr>
            <p:txBody>
              <a:bodyPr wrap="none"/>
              <a:lstStyle/>
              <a:p>
                <a:endParaRPr lang="ar-IQ"/>
              </a:p>
            </p:txBody>
          </p:sp>
          <p:sp>
            <p:nvSpPr>
              <p:cNvPr id="41001" name="Line 22"/>
              <p:cNvSpPr>
                <a:spLocks noChangeShapeType="1"/>
              </p:cNvSpPr>
              <p:nvPr/>
            </p:nvSpPr>
            <p:spPr bwMode="auto">
              <a:xfrm>
                <a:off x="1580" y="2329"/>
                <a:ext cx="452" cy="518"/>
              </a:xfrm>
              <a:prstGeom prst="line">
                <a:avLst/>
              </a:prstGeom>
              <a:noFill/>
              <a:ln w="9525">
                <a:solidFill>
                  <a:schemeClr val="tx1"/>
                </a:solidFill>
                <a:round/>
                <a:headEnd/>
                <a:tailEnd type="triangle" w="med" len="med"/>
              </a:ln>
            </p:spPr>
            <p:txBody>
              <a:bodyPr wrap="none"/>
              <a:lstStyle/>
              <a:p>
                <a:endParaRPr lang="ar-IQ"/>
              </a:p>
            </p:txBody>
          </p:sp>
          <p:sp>
            <p:nvSpPr>
              <p:cNvPr id="41002" name="Line 23"/>
              <p:cNvSpPr>
                <a:spLocks noChangeShapeType="1"/>
              </p:cNvSpPr>
              <p:nvPr/>
            </p:nvSpPr>
            <p:spPr bwMode="auto">
              <a:xfrm>
                <a:off x="4295" y="2337"/>
                <a:ext cx="486" cy="502"/>
              </a:xfrm>
              <a:prstGeom prst="line">
                <a:avLst/>
              </a:prstGeom>
              <a:noFill/>
              <a:ln w="9525">
                <a:solidFill>
                  <a:schemeClr val="tx1"/>
                </a:solidFill>
                <a:round/>
                <a:headEnd/>
                <a:tailEnd type="triangle" w="med" len="med"/>
              </a:ln>
            </p:spPr>
            <p:txBody>
              <a:bodyPr wrap="none"/>
              <a:lstStyle/>
              <a:p>
                <a:endParaRPr lang="ar-IQ"/>
              </a:p>
            </p:txBody>
          </p:sp>
          <p:sp>
            <p:nvSpPr>
              <p:cNvPr id="41003" name="Line 24"/>
              <p:cNvSpPr>
                <a:spLocks noChangeShapeType="1"/>
              </p:cNvSpPr>
              <p:nvPr/>
            </p:nvSpPr>
            <p:spPr bwMode="auto">
              <a:xfrm flipH="1">
                <a:off x="3818" y="2345"/>
                <a:ext cx="403" cy="502"/>
              </a:xfrm>
              <a:prstGeom prst="line">
                <a:avLst/>
              </a:prstGeom>
              <a:noFill/>
              <a:ln w="9525">
                <a:solidFill>
                  <a:schemeClr val="tx1"/>
                </a:solidFill>
                <a:round/>
                <a:headEnd/>
                <a:tailEnd type="triangle" w="med" len="med"/>
              </a:ln>
            </p:spPr>
            <p:txBody>
              <a:bodyPr wrap="none"/>
              <a:lstStyle/>
              <a:p>
                <a:endParaRPr lang="ar-IQ"/>
              </a:p>
            </p:txBody>
          </p:sp>
          <p:sp>
            <p:nvSpPr>
              <p:cNvPr id="41004" name="Line 25"/>
              <p:cNvSpPr>
                <a:spLocks noChangeShapeType="1"/>
              </p:cNvSpPr>
              <p:nvPr/>
            </p:nvSpPr>
            <p:spPr bwMode="auto">
              <a:xfrm flipH="1">
                <a:off x="667" y="2962"/>
                <a:ext cx="279" cy="593"/>
              </a:xfrm>
              <a:prstGeom prst="line">
                <a:avLst/>
              </a:prstGeom>
              <a:noFill/>
              <a:ln w="9525">
                <a:solidFill>
                  <a:schemeClr val="tx1"/>
                </a:solidFill>
                <a:round/>
                <a:headEnd/>
                <a:tailEnd type="triangle" w="med" len="med"/>
              </a:ln>
            </p:spPr>
            <p:txBody>
              <a:bodyPr wrap="none"/>
              <a:lstStyle/>
              <a:p>
                <a:endParaRPr lang="ar-IQ"/>
              </a:p>
            </p:txBody>
          </p:sp>
          <p:sp>
            <p:nvSpPr>
              <p:cNvPr id="41005" name="Line 26"/>
              <p:cNvSpPr>
                <a:spLocks noChangeShapeType="1"/>
              </p:cNvSpPr>
              <p:nvPr/>
            </p:nvSpPr>
            <p:spPr bwMode="auto">
              <a:xfrm>
                <a:off x="1012" y="2971"/>
                <a:ext cx="280" cy="584"/>
              </a:xfrm>
              <a:prstGeom prst="line">
                <a:avLst/>
              </a:prstGeom>
              <a:noFill/>
              <a:ln w="9525">
                <a:solidFill>
                  <a:schemeClr val="tx1"/>
                </a:solidFill>
                <a:round/>
                <a:headEnd/>
                <a:tailEnd type="triangle" w="med" len="med"/>
              </a:ln>
            </p:spPr>
            <p:txBody>
              <a:bodyPr wrap="none"/>
              <a:lstStyle/>
              <a:p>
                <a:endParaRPr lang="ar-IQ"/>
              </a:p>
            </p:txBody>
          </p:sp>
          <p:sp>
            <p:nvSpPr>
              <p:cNvPr id="41006" name="Line 27"/>
              <p:cNvSpPr>
                <a:spLocks noChangeShapeType="1"/>
              </p:cNvSpPr>
              <p:nvPr/>
            </p:nvSpPr>
            <p:spPr bwMode="auto">
              <a:xfrm flipH="1">
                <a:off x="1761" y="2971"/>
                <a:ext cx="288" cy="592"/>
              </a:xfrm>
              <a:prstGeom prst="line">
                <a:avLst/>
              </a:prstGeom>
              <a:noFill/>
              <a:ln w="9525">
                <a:solidFill>
                  <a:schemeClr val="tx1"/>
                </a:solidFill>
                <a:round/>
                <a:headEnd/>
                <a:tailEnd type="triangle" w="med" len="med"/>
              </a:ln>
            </p:spPr>
            <p:txBody>
              <a:bodyPr wrap="none"/>
              <a:lstStyle/>
              <a:p>
                <a:endParaRPr lang="ar-IQ"/>
              </a:p>
            </p:txBody>
          </p:sp>
          <p:sp>
            <p:nvSpPr>
              <p:cNvPr id="41007" name="Line 28"/>
              <p:cNvSpPr>
                <a:spLocks noChangeShapeType="1"/>
              </p:cNvSpPr>
              <p:nvPr/>
            </p:nvSpPr>
            <p:spPr bwMode="auto">
              <a:xfrm>
                <a:off x="2115" y="2971"/>
                <a:ext cx="321" cy="592"/>
              </a:xfrm>
              <a:prstGeom prst="line">
                <a:avLst/>
              </a:prstGeom>
              <a:noFill/>
              <a:ln w="9525">
                <a:solidFill>
                  <a:schemeClr val="tx1"/>
                </a:solidFill>
                <a:round/>
                <a:headEnd/>
                <a:tailEnd type="triangle" w="med" len="med"/>
              </a:ln>
            </p:spPr>
            <p:txBody>
              <a:bodyPr wrap="none"/>
              <a:lstStyle/>
              <a:p>
                <a:endParaRPr lang="ar-IQ"/>
              </a:p>
            </p:txBody>
          </p:sp>
          <p:sp>
            <p:nvSpPr>
              <p:cNvPr id="41008" name="Oval 29"/>
              <p:cNvSpPr>
                <a:spLocks noChangeArrowheads="1"/>
              </p:cNvSpPr>
              <p:nvPr/>
            </p:nvSpPr>
            <p:spPr bwMode="auto">
              <a:xfrm>
                <a:off x="2784" y="1632"/>
                <a:ext cx="144" cy="144"/>
              </a:xfrm>
              <a:prstGeom prst="ellipse">
                <a:avLst/>
              </a:prstGeom>
              <a:solidFill>
                <a:srgbClr val="FF3300"/>
              </a:solidFill>
              <a:ln w="9525">
                <a:solidFill>
                  <a:schemeClr val="tx1"/>
                </a:solidFill>
                <a:round/>
                <a:headEnd/>
                <a:tailEnd/>
              </a:ln>
            </p:spPr>
            <p:txBody>
              <a:bodyPr wrap="none" anchor="ctr"/>
              <a:lstStyle/>
              <a:p>
                <a:endParaRPr lang="ar-IQ"/>
              </a:p>
            </p:txBody>
          </p:sp>
          <p:grpSp>
            <p:nvGrpSpPr>
              <p:cNvPr id="4" name="Group 30"/>
              <p:cNvGrpSpPr>
                <a:grpSpLocks/>
              </p:cNvGrpSpPr>
              <p:nvPr/>
            </p:nvGrpSpPr>
            <p:grpSpPr bwMode="auto">
              <a:xfrm>
                <a:off x="3984" y="3552"/>
                <a:ext cx="144" cy="144"/>
                <a:chOff x="4176" y="3552"/>
                <a:chExt cx="144" cy="144"/>
              </a:xfrm>
            </p:grpSpPr>
            <p:sp>
              <p:nvSpPr>
                <p:cNvPr id="41016" name="Oval 31"/>
                <p:cNvSpPr>
                  <a:spLocks noChangeArrowheads="1"/>
                </p:cNvSpPr>
                <p:nvPr/>
              </p:nvSpPr>
              <p:spPr bwMode="auto">
                <a:xfrm>
                  <a:off x="4176" y="3552"/>
                  <a:ext cx="144" cy="144"/>
                </a:xfrm>
                <a:prstGeom prst="ellipse">
                  <a:avLst/>
                </a:prstGeom>
                <a:solidFill>
                  <a:schemeClr val="accent2"/>
                </a:solidFill>
                <a:ln w="9525">
                  <a:solidFill>
                    <a:schemeClr val="tx1"/>
                  </a:solidFill>
                  <a:round/>
                  <a:headEnd/>
                  <a:tailEnd/>
                </a:ln>
              </p:spPr>
              <p:txBody>
                <a:bodyPr wrap="none" anchor="ctr"/>
                <a:lstStyle/>
                <a:p>
                  <a:endParaRPr lang="ar-IQ"/>
                </a:p>
              </p:txBody>
            </p:sp>
            <p:sp>
              <p:nvSpPr>
                <p:cNvPr id="41017" name="Oval 32"/>
                <p:cNvSpPr>
                  <a:spLocks noChangeArrowheads="1"/>
                </p:cNvSpPr>
                <p:nvPr/>
              </p:nvSpPr>
              <p:spPr bwMode="auto">
                <a:xfrm>
                  <a:off x="4176" y="3552"/>
                  <a:ext cx="144" cy="144"/>
                </a:xfrm>
                <a:prstGeom prst="ellipse">
                  <a:avLst/>
                </a:prstGeom>
                <a:solidFill>
                  <a:srgbClr val="33CC33"/>
                </a:solidFill>
                <a:ln w="9525">
                  <a:solidFill>
                    <a:schemeClr val="tx1"/>
                  </a:solidFill>
                  <a:round/>
                  <a:headEnd/>
                  <a:tailEnd/>
                </a:ln>
              </p:spPr>
              <p:txBody>
                <a:bodyPr wrap="none" anchor="ctr"/>
                <a:lstStyle/>
                <a:p>
                  <a:endParaRPr lang="ar-IQ"/>
                </a:p>
              </p:txBody>
            </p:sp>
          </p:grpSp>
          <p:sp>
            <p:nvSpPr>
              <p:cNvPr id="41010" name="Oval 33"/>
              <p:cNvSpPr>
                <a:spLocks noChangeArrowheads="1"/>
              </p:cNvSpPr>
              <p:nvPr/>
            </p:nvSpPr>
            <p:spPr bwMode="auto">
              <a:xfrm>
                <a:off x="4512" y="3552"/>
                <a:ext cx="144" cy="144"/>
              </a:xfrm>
              <a:prstGeom prst="ellipse">
                <a:avLst/>
              </a:prstGeom>
              <a:solidFill>
                <a:schemeClr val="accent2"/>
              </a:solidFill>
              <a:ln w="9525">
                <a:solidFill>
                  <a:schemeClr val="tx1"/>
                </a:solidFill>
                <a:round/>
                <a:headEnd/>
                <a:tailEnd/>
              </a:ln>
            </p:spPr>
            <p:txBody>
              <a:bodyPr wrap="none" anchor="ctr"/>
              <a:lstStyle/>
              <a:p>
                <a:endParaRPr lang="ar-IQ"/>
              </a:p>
            </p:txBody>
          </p:sp>
          <p:sp>
            <p:nvSpPr>
              <p:cNvPr id="41011" name="Oval 34"/>
              <p:cNvSpPr>
                <a:spLocks noChangeArrowheads="1"/>
              </p:cNvSpPr>
              <p:nvPr/>
            </p:nvSpPr>
            <p:spPr bwMode="auto">
              <a:xfrm>
                <a:off x="5088" y="3552"/>
                <a:ext cx="144" cy="144"/>
              </a:xfrm>
              <a:prstGeom prst="ellipse">
                <a:avLst/>
              </a:prstGeom>
              <a:solidFill>
                <a:schemeClr val="accent2"/>
              </a:solidFill>
              <a:ln w="9525">
                <a:solidFill>
                  <a:schemeClr val="tx1"/>
                </a:solidFill>
                <a:round/>
                <a:headEnd/>
                <a:tailEnd/>
              </a:ln>
            </p:spPr>
            <p:txBody>
              <a:bodyPr wrap="none" anchor="ctr"/>
              <a:lstStyle/>
              <a:p>
                <a:endParaRPr lang="ar-IQ"/>
              </a:p>
            </p:txBody>
          </p:sp>
          <p:sp>
            <p:nvSpPr>
              <p:cNvPr id="41012" name="Line 35"/>
              <p:cNvSpPr>
                <a:spLocks noChangeShapeType="1"/>
              </p:cNvSpPr>
              <p:nvPr/>
            </p:nvSpPr>
            <p:spPr bwMode="auto">
              <a:xfrm flipH="1">
                <a:off x="3497" y="2962"/>
                <a:ext cx="222" cy="601"/>
              </a:xfrm>
              <a:prstGeom prst="line">
                <a:avLst/>
              </a:prstGeom>
              <a:noFill/>
              <a:ln w="9525">
                <a:solidFill>
                  <a:schemeClr val="tx1"/>
                </a:solidFill>
                <a:round/>
                <a:headEnd/>
                <a:tailEnd type="triangle" w="med" len="med"/>
              </a:ln>
            </p:spPr>
            <p:txBody>
              <a:bodyPr wrap="none"/>
              <a:lstStyle/>
              <a:p>
                <a:endParaRPr lang="ar-IQ"/>
              </a:p>
            </p:txBody>
          </p:sp>
          <p:sp>
            <p:nvSpPr>
              <p:cNvPr id="41013" name="Line 36"/>
              <p:cNvSpPr>
                <a:spLocks noChangeShapeType="1"/>
              </p:cNvSpPr>
              <p:nvPr/>
            </p:nvSpPr>
            <p:spPr bwMode="auto">
              <a:xfrm>
                <a:off x="3818" y="2954"/>
                <a:ext cx="222" cy="601"/>
              </a:xfrm>
              <a:prstGeom prst="line">
                <a:avLst/>
              </a:prstGeom>
              <a:noFill/>
              <a:ln w="9525">
                <a:solidFill>
                  <a:schemeClr val="tx1"/>
                </a:solidFill>
                <a:round/>
                <a:headEnd/>
                <a:tailEnd type="triangle" w="med" len="med"/>
              </a:ln>
            </p:spPr>
            <p:txBody>
              <a:bodyPr wrap="none"/>
              <a:lstStyle/>
              <a:p>
                <a:endParaRPr lang="ar-IQ"/>
              </a:p>
            </p:txBody>
          </p:sp>
          <p:sp>
            <p:nvSpPr>
              <p:cNvPr id="41014" name="Line 37"/>
              <p:cNvSpPr>
                <a:spLocks noChangeShapeType="1"/>
              </p:cNvSpPr>
              <p:nvPr/>
            </p:nvSpPr>
            <p:spPr bwMode="auto">
              <a:xfrm flipH="1">
                <a:off x="4583" y="2971"/>
                <a:ext cx="206" cy="584"/>
              </a:xfrm>
              <a:prstGeom prst="line">
                <a:avLst/>
              </a:prstGeom>
              <a:noFill/>
              <a:ln w="9525">
                <a:solidFill>
                  <a:schemeClr val="tx1"/>
                </a:solidFill>
                <a:round/>
                <a:headEnd/>
                <a:tailEnd type="triangle" w="med" len="med"/>
              </a:ln>
            </p:spPr>
            <p:txBody>
              <a:bodyPr wrap="none"/>
              <a:lstStyle/>
              <a:p>
                <a:endParaRPr lang="ar-IQ"/>
              </a:p>
            </p:txBody>
          </p:sp>
          <p:sp>
            <p:nvSpPr>
              <p:cNvPr id="41015" name="Line 38"/>
              <p:cNvSpPr>
                <a:spLocks noChangeShapeType="1"/>
              </p:cNvSpPr>
              <p:nvPr/>
            </p:nvSpPr>
            <p:spPr bwMode="auto">
              <a:xfrm>
                <a:off x="4880" y="2962"/>
                <a:ext cx="246" cy="601"/>
              </a:xfrm>
              <a:prstGeom prst="line">
                <a:avLst/>
              </a:prstGeom>
              <a:noFill/>
              <a:ln w="9525">
                <a:solidFill>
                  <a:schemeClr val="tx1"/>
                </a:solidFill>
                <a:round/>
                <a:headEnd/>
                <a:tailEnd type="triangle" w="med" len="med"/>
              </a:ln>
            </p:spPr>
            <p:txBody>
              <a:bodyPr wrap="none"/>
              <a:lstStyle/>
              <a:p>
                <a:endParaRPr lang="ar-IQ"/>
              </a:p>
            </p:txBody>
          </p:sp>
        </p:grpSp>
        <p:sp>
          <p:nvSpPr>
            <p:cNvPr id="40982" name="Text Box 39"/>
            <p:cNvSpPr txBox="1">
              <a:spLocks noChangeArrowheads="1"/>
            </p:cNvSpPr>
            <p:nvPr/>
          </p:nvSpPr>
          <p:spPr bwMode="auto">
            <a:xfrm>
              <a:off x="1248" y="2064"/>
              <a:ext cx="221" cy="288"/>
            </a:xfrm>
            <a:prstGeom prst="rect">
              <a:avLst/>
            </a:prstGeom>
            <a:noFill/>
            <a:ln w="9525">
              <a:noFill/>
              <a:miter lim="800000"/>
              <a:headEnd/>
              <a:tailEnd/>
            </a:ln>
          </p:spPr>
          <p:txBody>
            <a:bodyPr wrap="none">
              <a:spAutoFit/>
            </a:bodyPr>
            <a:lstStyle/>
            <a:p>
              <a:r>
                <a:rPr lang="en-US" sz="2400">
                  <a:latin typeface="Tahoma" pitchFamily="34" charset="0"/>
                </a:rPr>
                <a:t>2</a:t>
              </a:r>
            </a:p>
          </p:txBody>
        </p:sp>
        <p:sp>
          <p:nvSpPr>
            <p:cNvPr id="40983" name="Text Box 40"/>
            <p:cNvSpPr txBox="1">
              <a:spLocks noChangeArrowheads="1"/>
            </p:cNvSpPr>
            <p:nvPr/>
          </p:nvSpPr>
          <p:spPr bwMode="auto">
            <a:xfrm>
              <a:off x="4320" y="2064"/>
              <a:ext cx="221" cy="288"/>
            </a:xfrm>
            <a:prstGeom prst="rect">
              <a:avLst/>
            </a:prstGeom>
            <a:noFill/>
            <a:ln w="9525">
              <a:noFill/>
              <a:miter lim="800000"/>
              <a:headEnd/>
              <a:tailEnd/>
            </a:ln>
          </p:spPr>
          <p:txBody>
            <a:bodyPr wrap="none">
              <a:spAutoFit/>
            </a:bodyPr>
            <a:lstStyle/>
            <a:p>
              <a:r>
                <a:rPr lang="en-US" sz="2400">
                  <a:latin typeface="Tahoma" pitchFamily="34" charset="0"/>
                </a:rPr>
                <a:t>3</a:t>
              </a:r>
            </a:p>
          </p:txBody>
        </p:sp>
        <p:sp>
          <p:nvSpPr>
            <p:cNvPr id="40984" name="Text Box 41"/>
            <p:cNvSpPr txBox="1">
              <a:spLocks noChangeArrowheads="1"/>
            </p:cNvSpPr>
            <p:nvPr/>
          </p:nvSpPr>
          <p:spPr bwMode="auto">
            <a:xfrm>
              <a:off x="720" y="2640"/>
              <a:ext cx="221" cy="288"/>
            </a:xfrm>
            <a:prstGeom prst="rect">
              <a:avLst/>
            </a:prstGeom>
            <a:noFill/>
            <a:ln w="9525">
              <a:noFill/>
              <a:miter lim="800000"/>
              <a:headEnd/>
              <a:tailEnd/>
            </a:ln>
          </p:spPr>
          <p:txBody>
            <a:bodyPr wrap="none">
              <a:spAutoFit/>
            </a:bodyPr>
            <a:lstStyle/>
            <a:p>
              <a:r>
                <a:rPr lang="en-US" sz="2400">
                  <a:latin typeface="Tahoma" pitchFamily="34" charset="0"/>
                </a:rPr>
                <a:t>4</a:t>
              </a:r>
            </a:p>
          </p:txBody>
        </p:sp>
        <p:sp>
          <p:nvSpPr>
            <p:cNvPr id="40985" name="Text Box 42"/>
            <p:cNvSpPr txBox="1">
              <a:spLocks noChangeArrowheads="1"/>
            </p:cNvSpPr>
            <p:nvPr/>
          </p:nvSpPr>
          <p:spPr bwMode="auto">
            <a:xfrm>
              <a:off x="2112" y="2640"/>
              <a:ext cx="221" cy="288"/>
            </a:xfrm>
            <a:prstGeom prst="rect">
              <a:avLst/>
            </a:prstGeom>
            <a:noFill/>
            <a:ln w="9525">
              <a:noFill/>
              <a:miter lim="800000"/>
              <a:headEnd/>
              <a:tailEnd/>
            </a:ln>
          </p:spPr>
          <p:txBody>
            <a:bodyPr wrap="none">
              <a:spAutoFit/>
            </a:bodyPr>
            <a:lstStyle/>
            <a:p>
              <a:r>
                <a:rPr lang="en-US" sz="2400">
                  <a:latin typeface="Tahoma" pitchFamily="34" charset="0"/>
                </a:rPr>
                <a:t>5</a:t>
              </a:r>
            </a:p>
          </p:txBody>
        </p:sp>
      </p:grpSp>
      <p:sp>
        <p:nvSpPr>
          <p:cNvPr id="40966" name="Oval 43"/>
          <p:cNvSpPr>
            <a:spLocks noChangeArrowheads="1"/>
          </p:cNvSpPr>
          <p:nvPr/>
        </p:nvSpPr>
        <p:spPr bwMode="auto">
          <a:xfrm>
            <a:off x="6629400" y="3505200"/>
            <a:ext cx="228600" cy="228600"/>
          </a:xfrm>
          <a:prstGeom prst="ellipse">
            <a:avLst/>
          </a:prstGeom>
          <a:solidFill>
            <a:schemeClr val="accent1"/>
          </a:solidFill>
          <a:ln w="9525">
            <a:solidFill>
              <a:schemeClr val="tx1"/>
            </a:solidFill>
            <a:round/>
            <a:headEnd/>
            <a:tailEnd/>
          </a:ln>
        </p:spPr>
        <p:txBody>
          <a:bodyPr wrap="none" anchor="ctr"/>
          <a:lstStyle/>
          <a:p>
            <a:endParaRPr lang="ar-IQ"/>
          </a:p>
        </p:txBody>
      </p:sp>
      <p:sp>
        <p:nvSpPr>
          <p:cNvPr id="40967" name="Oval 44"/>
          <p:cNvSpPr>
            <a:spLocks noChangeArrowheads="1"/>
          </p:cNvSpPr>
          <p:nvPr/>
        </p:nvSpPr>
        <p:spPr bwMode="auto">
          <a:xfrm>
            <a:off x="2286000" y="3505200"/>
            <a:ext cx="228600" cy="228600"/>
          </a:xfrm>
          <a:prstGeom prst="ellipse">
            <a:avLst/>
          </a:prstGeom>
          <a:solidFill>
            <a:schemeClr val="accent1"/>
          </a:solidFill>
          <a:ln w="9525">
            <a:solidFill>
              <a:schemeClr val="tx1"/>
            </a:solidFill>
            <a:round/>
            <a:headEnd/>
            <a:tailEnd/>
          </a:ln>
        </p:spPr>
        <p:txBody>
          <a:bodyPr wrap="none" anchor="ctr"/>
          <a:lstStyle/>
          <a:p>
            <a:endParaRPr lang="ar-IQ"/>
          </a:p>
        </p:txBody>
      </p:sp>
      <p:sp>
        <p:nvSpPr>
          <p:cNvPr id="40968" name="Oval 45"/>
          <p:cNvSpPr>
            <a:spLocks noChangeArrowheads="1"/>
          </p:cNvSpPr>
          <p:nvPr/>
        </p:nvSpPr>
        <p:spPr bwMode="auto">
          <a:xfrm>
            <a:off x="4419600" y="2590800"/>
            <a:ext cx="228600" cy="228600"/>
          </a:xfrm>
          <a:prstGeom prst="ellipse">
            <a:avLst/>
          </a:prstGeom>
          <a:solidFill>
            <a:schemeClr val="tx2"/>
          </a:solidFill>
          <a:ln w="9525">
            <a:solidFill>
              <a:schemeClr val="tx1"/>
            </a:solidFill>
            <a:round/>
            <a:headEnd/>
            <a:tailEnd/>
          </a:ln>
        </p:spPr>
        <p:txBody>
          <a:bodyPr wrap="none" anchor="ctr"/>
          <a:lstStyle/>
          <a:p>
            <a:endParaRPr lang="ar-IQ"/>
          </a:p>
        </p:txBody>
      </p:sp>
      <p:sp>
        <p:nvSpPr>
          <p:cNvPr id="40969" name="Line 46"/>
          <p:cNvSpPr>
            <a:spLocks noChangeShapeType="1"/>
          </p:cNvSpPr>
          <p:nvPr/>
        </p:nvSpPr>
        <p:spPr bwMode="auto">
          <a:xfrm flipH="1">
            <a:off x="5551488" y="4702175"/>
            <a:ext cx="352425" cy="954088"/>
          </a:xfrm>
          <a:prstGeom prst="line">
            <a:avLst/>
          </a:prstGeom>
          <a:noFill/>
          <a:ln w="9525">
            <a:solidFill>
              <a:schemeClr val="tx1"/>
            </a:solidFill>
            <a:round/>
            <a:headEnd/>
            <a:tailEnd type="triangle" w="med" len="med"/>
          </a:ln>
        </p:spPr>
        <p:txBody>
          <a:bodyPr wrap="none"/>
          <a:lstStyle/>
          <a:p>
            <a:endParaRPr lang="ar-IQ"/>
          </a:p>
        </p:txBody>
      </p:sp>
      <p:sp>
        <p:nvSpPr>
          <p:cNvPr id="40970" name="Line 47"/>
          <p:cNvSpPr>
            <a:spLocks noChangeShapeType="1"/>
          </p:cNvSpPr>
          <p:nvPr/>
        </p:nvSpPr>
        <p:spPr bwMode="auto">
          <a:xfrm>
            <a:off x="6061075" y="4689475"/>
            <a:ext cx="352425" cy="954088"/>
          </a:xfrm>
          <a:prstGeom prst="line">
            <a:avLst/>
          </a:prstGeom>
          <a:noFill/>
          <a:ln w="9525">
            <a:solidFill>
              <a:schemeClr val="tx1"/>
            </a:solidFill>
            <a:round/>
            <a:headEnd/>
            <a:tailEnd type="triangle" w="med" len="med"/>
          </a:ln>
        </p:spPr>
        <p:txBody>
          <a:bodyPr wrap="none"/>
          <a:lstStyle/>
          <a:p>
            <a:endParaRPr lang="ar-IQ"/>
          </a:p>
        </p:txBody>
      </p:sp>
      <p:sp>
        <p:nvSpPr>
          <p:cNvPr id="40971" name="Oval 48"/>
          <p:cNvSpPr>
            <a:spLocks noChangeArrowheads="1"/>
          </p:cNvSpPr>
          <p:nvPr/>
        </p:nvSpPr>
        <p:spPr bwMode="auto">
          <a:xfrm>
            <a:off x="3200400" y="4495800"/>
            <a:ext cx="228600" cy="228600"/>
          </a:xfrm>
          <a:prstGeom prst="ellipse">
            <a:avLst/>
          </a:prstGeom>
          <a:solidFill>
            <a:schemeClr val="bg1"/>
          </a:solidFill>
          <a:ln w="9525">
            <a:solidFill>
              <a:schemeClr val="tx1"/>
            </a:solidFill>
            <a:round/>
            <a:headEnd/>
            <a:tailEnd/>
          </a:ln>
        </p:spPr>
        <p:txBody>
          <a:bodyPr wrap="none" anchor="ctr"/>
          <a:lstStyle/>
          <a:p>
            <a:endParaRPr lang="ar-IQ"/>
          </a:p>
        </p:txBody>
      </p:sp>
      <p:sp>
        <p:nvSpPr>
          <p:cNvPr id="40972" name="Oval 49"/>
          <p:cNvSpPr>
            <a:spLocks noChangeArrowheads="1"/>
          </p:cNvSpPr>
          <p:nvPr/>
        </p:nvSpPr>
        <p:spPr bwMode="auto">
          <a:xfrm>
            <a:off x="1447800" y="4495800"/>
            <a:ext cx="228600" cy="228600"/>
          </a:xfrm>
          <a:prstGeom prst="ellipse">
            <a:avLst/>
          </a:prstGeom>
          <a:solidFill>
            <a:schemeClr val="accent1"/>
          </a:solidFill>
          <a:ln w="9525">
            <a:solidFill>
              <a:schemeClr val="tx1"/>
            </a:solidFill>
            <a:round/>
            <a:headEnd/>
            <a:tailEnd/>
          </a:ln>
        </p:spPr>
        <p:txBody>
          <a:bodyPr wrap="none" anchor="ctr"/>
          <a:lstStyle/>
          <a:p>
            <a:endParaRPr lang="ar-IQ"/>
          </a:p>
        </p:txBody>
      </p:sp>
      <p:sp>
        <p:nvSpPr>
          <p:cNvPr id="40973" name="Oval 50"/>
          <p:cNvSpPr>
            <a:spLocks noChangeArrowheads="1"/>
          </p:cNvSpPr>
          <p:nvPr/>
        </p:nvSpPr>
        <p:spPr bwMode="auto">
          <a:xfrm>
            <a:off x="2286000" y="3505200"/>
            <a:ext cx="228600" cy="228600"/>
          </a:xfrm>
          <a:prstGeom prst="ellipse">
            <a:avLst/>
          </a:prstGeom>
          <a:solidFill>
            <a:schemeClr val="bg1"/>
          </a:solidFill>
          <a:ln w="9525">
            <a:solidFill>
              <a:schemeClr val="tx1"/>
            </a:solidFill>
            <a:round/>
            <a:headEnd/>
            <a:tailEnd/>
          </a:ln>
        </p:spPr>
        <p:txBody>
          <a:bodyPr wrap="none" anchor="ctr"/>
          <a:lstStyle/>
          <a:p>
            <a:endParaRPr lang="ar-IQ"/>
          </a:p>
        </p:txBody>
      </p:sp>
      <p:sp>
        <p:nvSpPr>
          <p:cNvPr id="40974" name="Oval 51"/>
          <p:cNvSpPr>
            <a:spLocks noChangeArrowheads="1"/>
          </p:cNvSpPr>
          <p:nvPr/>
        </p:nvSpPr>
        <p:spPr bwMode="auto">
          <a:xfrm>
            <a:off x="1447800" y="4495800"/>
            <a:ext cx="228600" cy="228600"/>
          </a:xfrm>
          <a:prstGeom prst="ellipse">
            <a:avLst/>
          </a:prstGeom>
          <a:solidFill>
            <a:schemeClr val="bg1"/>
          </a:solidFill>
          <a:ln w="9525">
            <a:solidFill>
              <a:schemeClr val="tx1"/>
            </a:solidFill>
            <a:round/>
            <a:headEnd/>
            <a:tailEnd/>
          </a:ln>
        </p:spPr>
        <p:txBody>
          <a:bodyPr wrap="none" anchor="ctr"/>
          <a:lstStyle/>
          <a:p>
            <a:endParaRPr lang="ar-IQ"/>
          </a:p>
        </p:txBody>
      </p:sp>
      <p:sp>
        <p:nvSpPr>
          <p:cNvPr id="40975" name="Oval 52"/>
          <p:cNvSpPr>
            <a:spLocks noChangeArrowheads="1"/>
          </p:cNvSpPr>
          <p:nvPr/>
        </p:nvSpPr>
        <p:spPr bwMode="auto">
          <a:xfrm>
            <a:off x="1981200" y="5638800"/>
            <a:ext cx="228600" cy="228600"/>
          </a:xfrm>
          <a:prstGeom prst="ellipse">
            <a:avLst/>
          </a:prstGeom>
          <a:solidFill>
            <a:schemeClr val="bg1"/>
          </a:solidFill>
          <a:ln w="9525">
            <a:solidFill>
              <a:schemeClr val="tx1"/>
            </a:solidFill>
            <a:round/>
            <a:headEnd/>
            <a:tailEnd/>
          </a:ln>
        </p:spPr>
        <p:txBody>
          <a:bodyPr wrap="none" anchor="ctr"/>
          <a:lstStyle/>
          <a:p>
            <a:endParaRPr lang="ar-IQ"/>
          </a:p>
        </p:txBody>
      </p:sp>
      <p:sp>
        <p:nvSpPr>
          <p:cNvPr id="40976" name="Oval 53"/>
          <p:cNvSpPr>
            <a:spLocks noChangeArrowheads="1"/>
          </p:cNvSpPr>
          <p:nvPr/>
        </p:nvSpPr>
        <p:spPr bwMode="auto">
          <a:xfrm>
            <a:off x="914400" y="5638800"/>
            <a:ext cx="228600" cy="228600"/>
          </a:xfrm>
          <a:prstGeom prst="ellipse">
            <a:avLst/>
          </a:prstGeom>
          <a:solidFill>
            <a:schemeClr val="bg1"/>
          </a:solidFill>
          <a:ln w="9525">
            <a:solidFill>
              <a:schemeClr val="tx1"/>
            </a:solidFill>
            <a:round/>
            <a:headEnd/>
            <a:tailEnd/>
          </a:ln>
        </p:spPr>
        <p:txBody>
          <a:bodyPr wrap="none" anchor="ctr"/>
          <a:lstStyle/>
          <a:p>
            <a:endParaRPr lang="ar-IQ"/>
          </a:p>
        </p:txBody>
      </p:sp>
      <p:sp>
        <p:nvSpPr>
          <p:cNvPr id="40977" name="Oval 54"/>
          <p:cNvSpPr>
            <a:spLocks noChangeArrowheads="1"/>
          </p:cNvSpPr>
          <p:nvPr/>
        </p:nvSpPr>
        <p:spPr bwMode="auto">
          <a:xfrm>
            <a:off x="914400" y="5638800"/>
            <a:ext cx="228600" cy="228600"/>
          </a:xfrm>
          <a:prstGeom prst="ellipse">
            <a:avLst/>
          </a:prstGeom>
          <a:noFill/>
          <a:ln w="9525">
            <a:solidFill>
              <a:schemeClr val="tx1"/>
            </a:solidFill>
            <a:round/>
            <a:headEnd/>
            <a:tailEnd/>
          </a:ln>
        </p:spPr>
        <p:txBody>
          <a:bodyPr wrap="none" anchor="ctr"/>
          <a:lstStyle/>
          <a:p>
            <a:endParaRPr lang="ar-IQ"/>
          </a:p>
        </p:txBody>
      </p:sp>
      <p:sp>
        <p:nvSpPr>
          <p:cNvPr id="40978" name="Oval 55"/>
          <p:cNvSpPr>
            <a:spLocks noChangeArrowheads="1"/>
          </p:cNvSpPr>
          <p:nvPr/>
        </p:nvSpPr>
        <p:spPr bwMode="auto">
          <a:xfrm>
            <a:off x="3810000" y="5638800"/>
            <a:ext cx="228600" cy="228600"/>
          </a:xfrm>
          <a:prstGeom prst="ellipse">
            <a:avLst/>
          </a:prstGeom>
          <a:solidFill>
            <a:schemeClr val="bg1"/>
          </a:solidFill>
          <a:ln w="9525">
            <a:solidFill>
              <a:schemeClr val="tx1"/>
            </a:solidFill>
            <a:round/>
            <a:headEnd/>
            <a:tailEnd/>
          </a:ln>
        </p:spPr>
        <p:txBody>
          <a:bodyPr wrap="none" anchor="ctr"/>
          <a:lstStyle/>
          <a:p>
            <a:endParaRPr lang="ar-IQ"/>
          </a:p>
        </p:txBody>
      </p:sp>
      <p:sp>
        <p:nvSpPr>
          <p:cNvPr id="40979" name="Oval 56"/>
          <p:cNvSpPr>
            <a:spLocks noChangeArrowheads="1"/>
          </p:cNvSpPr>
          <p:nvPr/>
        </p:nvSpPr>
        <p:spPr bwMode="auto">
          <a:xfrm>
            <a:off x="2667000" y="5638800"/>
            <a:ext cx="228600" cy="228600"/>
          </a:xfrm>
          <a:prstGeom prst="ellipse">
            <a:avLst/>
          </a:prstGeom>
          <a:solidFill>
            <a:schemeClr val="bg1"/>
          </a:solidFill>
          <a:ln w="9525">
            <a:solidFill>
              <a:schemeClr val="tx1"/>
            </a:solidFill>
            <a:round/>
            <a:headEnd/>
            <a:tailEnd/>
          </a:ln>
        </p:spPr>
        <p:txBody>
          <a:bodyPr wrap="none" anchor="ctr"/>
          <a:lstStyle/>
          <a:p>
            <a:endParaRPr lang="ar-IQ"/>
          </a:p>
        </p:txBody>
      </p:sp>
      <p:sp>
        <p:nvSpPr>
          <p:cNvPr id="40980" name="AutoShape 57"/>
          <p:cNvSpPr>
            <a:spLocks noChangeArrowheads="1"/>
          </p:cNvSpPr>
          <p:nvPr/>
        </p:nvSpPr>
        <p:spPr bwMode="auto">
          <a:xfrm>
            <a:off x="6248400" y="3581400"/>
            <a:ext cx="228600" cy="152400"/>
          </a:xfrm>
          <a:prstGeom prst="chevron">
            <a:avLst>
              <a:gd name="adj" fmla="val 37500"/>
            </a:avLst>
          </a:prstGeom>
          <a:solidFill>
            <a:srgbClr val="3366FF"/>
          </a:solidFill>
          <a:ln w="9525">
            <a:solidFill>
              <a:schemeClr val="tx1"/>
            </a:solidFill>
            <a:miter lim="800000"/>
            <a:headEnd/>
            <a:tailEnd/>
          </a:ln>
        </p:spPr>
        <p:txBody>
          <a:bodyPr wrap="none" anchor="ctr"/>
          <a:lstStyle/>
          <a:p>
            <a:endParaRPr lang="ar-IQ"/>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2"/>
          <p:cNvSpPr>
            <a:spLocks noGrp="1" noChangeArrowheads="1"/>
          </p:cNvSpPr>
          <p:nvPr>
            <p:ph type="title"/>
          </p:nvPr>
        </p:nvSpPr>
        <p:spPr/>
        <p:txBody>
          <a:bodyPr/>
          <a:lstStyle/>
          <a:p>
            <a:pPr eaLnBrk="1" hangingPunct="1">
              <a:defRPr/>
            </a:pPr>
            <a:r>
              <a:rPr lang="en-US" sz="4000" b="1" smtClean="0">
                <a:effectLst>
                  <a:outerShdw blurRad="38100" dist="38100" dir="2700000" algn="tl">
                    <a:srgbClr val="C0C0C0"/>
                  </a:outerShdw>
                </a:effectLst>
              </a:rPr>
              <a:t>Depth-First Strategy</a:t>
            </a:r>
          </a:p>
        </p:txBody>
      </p:sp>
      <p:sp>
        <p:nvSpPr>
          <p:cNvPr id="41987" name="Rectangle 3"/>
          <p:cNvSpPr>
            <a:spLocks noGrp="1" noChangeArrowheads="1"/>
          </p:cNvSpPr>
          <p:nvPr>
            <p:ph type="body" idx="1"/>
          </p:nvPr>
        </p:nvSpPr>
        <p:spPr/>
        <p:txBody>
          <a:bodyPr/>
          <a:lstStyle/>
          <a:p>
            <a:pPr eaLnBrk="1" hangingPunct="1">
              <a:buFontTx/>
              <a:buNone/>
            </a:pPr>
            <a:r>
              <a:rPr lang="en-US" smtClean="0"/>
              <a:t> </a:t>
            </a:r>
            <a:r>
              <a:rPr lang="en-US" sz="2800" smtClean="0"/>
              <a:t>New nodes are inserted at the front of FRINGE</a:t>
            </a:r>
          </a:p>
        </p:txBody>
      </p:sp>
      <p:sp>
        <p:nvSpPr>
          <p:cNvPr id="41988" name="Text Box 4"/>
          <p:cNvSpPr txBox="1">
            <a:spLocks noChangeArrowheads="1"/>
          </p:cNvSpPr>
          <p:nvPr/>
        </p:nvSpPr>
        <p:spPr bwMode="auto">
          <a:xfrm>
            <a:off x="4114800" y="2362200"/>
            <a:ext cx="350838" cy="457200"/>
          </a:xfrm>
          <a:prstGeom prst="rect">
            <a:avLst/>
          </a:prstGeom>
          <a:noFill/>
          <a:ln w="9525">
            <a:noFill/>
            <a:miter lim="800000"/>
            <a:headEnd/>
            <a:tailEnd/>
          </a:ln>
        </p:spPr>
        <p:txBody>
          <a:bodyPr wrap="none">
            <a:spAutoFit/>
          </a:bodyPr>
          <a:lstStyle/>
          <a:p>
            <a:r>
              <a:rPr lang="en-US" sz="2400">
                <a:latin typeface="Tahoma" pitchFamily="34" charset="0"/>
              </a:rPr>
              <a:t>1</a:t>
            </a:r>
          </a:p>
        </p:txBody>
      </p:sp>
      <p:grpSp>
        <p:nvGrpSpPr>
          <p:cNvPr id="2" name="Group 5"/>
          <p:cNvGrpSpPr>
            <a:grpSpLocks/>
          </p:cNvGrpSpPr>
          <p:nvPr/>
        </p:nvGrpSpPr>
        <p:grpSpPr bwMode="auto">
          <a:xfrm>
            <a:off x="914400" y="2590800"/>
            <a:ext cx="7391400" cy="3276600"/>
            <a:chOff x="576" y="1632"/>
            <a:chExt cx="4656" cy="2064"/>
          </a:xfrm>
        </p:grpSpPr>
        <p:grpSp>
          <p:nvGrpSpPr>
            <p:cNvPr id="3" name="Group 6"/>
            <p:cNvGrpSpPr>
              <a:grpSpLocks/>
            </p:cNvGrpSpPr>
            <p:nvPr/>
          </p:nvGrpSpPr>
          <p:grpSpPr bwMode="auto">
            <a:xfrm>
              <a:off x="576" y="1632"/>
              <a:ext cx="4656" cy="2064"/>
              <a:chOff x="576" y="1632"/>
              <a:chExt cx="4656" cy="2064"/>
            </a:xfrm>
          </p:grpSpPr>
          <p:sp>
            <p:nvSpPr>
              <p:cNvPr id="42013" name="Oval 7"/>
              <p:cNvSpPr>
                <a:spLocks noChangeArrowheads="1"/>
              </p:cNvSpPr>
              <p:nvPr/>
            </p:nvSpPr>
            <p:spPr bwMode="auto">
              <a:xfrm>
                <a:off x="2784" y="1632"/>
                <a:ext cx="144" cy="144"/>
              </a:xfrm>
              <a:prstGeom prst="ellipse">
                <a:avLst/>
              </a:prstGeom>
              <a:solidFill>
                <a:schemeClr val="accent2"/>
              </a:solidFill>
              <a:ln w="9525">
                <a:solidFill>
                  <a:schemeClr val="tx1"/>
                </a:solidFill>
                <a:round/>
                <a:headEnd/>
                <a:tailEnd/>
              </a:ln>
            </p:spPr>
            <p:txBody>
              <a:bodyPr wrap="none" anchor="ctr"/>
              <a:lstStyle/>
              <a:p>
                <a:endParaRPr lang="ar-IQ"/>
              </a:p>
            </p:txBody>
          </p:sp>
          <p:sp>
            <p:nvSpPr>
              <p:cNvPr id="42014" name="Oval 8"/>
              <p:cNvSpPr>
                <a:spLocks noChangeArrowheads="1"/>
              </p:cNvSpPr>
              <p:nvPr/>
            </p:nvSpPr>
            <p:spPr bwMode="auto">
              <a:xfrm>
                <a:off x="1440" y="2208"/>
                <a:ext cx="144" cy="144"/>
              </a:xfrm>
              <a:prstGeom prst="ellipse">
                <a:avLst/>
              </a:prstGeom>
              <a:solidFill>
                <a:schemeClr val="accent2"/>
              </a:solidFill>
              <a:ln w="9525">
                <a:solidFill>
                  <a:schemeClr val="tx1"/>
                </a:solidFill>
                <a:round/>
                <a:headEnd/>
                <a:tailEnd/>
              </a:ln>
            </p:spPr>
            <p:txBody>
              <a:bodyPr wrap="none" anchor="ctr"/>
              <a:lstStyle/>
              <a:p>
                <a:endParaRPr lang="ar-IQ"/>
              </a:p>
            </p:txBody>
          </p:sp>
          <p:sp>
            <p:nvSpPr>
              <p:cNvPr id="42015" name="Oval 9"/>
              <p:cNvSpPr>
                <a:spLocks noChangeArrowheads="1"/>
              </p:cNvSpPr>
              <p:nvPr/>
            </p:nvSpPr>
            <p:spPr bwMode="auto">
              <a:xfrm>
                <a:off x="4176" y="2208"/>
                <a:ext cx="144" cy="144"/>
              </a:xfrm>
              <a:prstGeom prst="ellipse">
                <a:avLst/>
              </a:prstGeom>
              <a:solidFill>
                <a:schemeClr val="accent2"/>
              </a:solidFill>
              <a:ln w="9525">
                <a:solidFill>
                  <a:schemeClr val="tx1"/>
                </a:solidFill>
                <a:round/>
                <a:headEnd/>
                <a:tailEnd/>
              </a:ln>
            </p:spPr>
            <p:txBody>
              <a:bodyPr wrap="none" anchor="ctr"/>
              <a:lstStyle/>
              <a:p>
                <a:endParaRPr lang="ar-IQ"/>
              </a:p>
            </p:txBody>
          </p:sp>
          <p:sp>
            <p:nvSpPr>
              <p:cNvPr id="42016" name="Oval 10"/>
              <p:cNvSpPr>
                <a:spLocks noChangeArrowheads="1"/>
              </p:cNvSpPr>
              <p:nvPr/>
            </p:nvSpPr>
            <p:spPr bwMode="auto">
              <a:xfrm>
                <a:off x="4752" y="2832"/>
                <a:ext cx="144" cy="144"/>
              </a:xfrm>
              <a:prstGeom prst="ellipse">
                <a:avLst/>
              </a:prstGeom>
              <a:solidFill>
                <a:schemeClr val="accent2"/>
              </a:solidFill>
              <a:ln w="9525">
                <a:solidFill>
                  <a:schemeClr val="tx1"/>
                </a:solidFill>
                <a:round/>
                <a:headEnd/>
                <a:tailEnd/>
              </a:ln>
            </p:spPr>
            <p:txBody>
              <a:bodyPr wrap="none" anchor="ctr"/>
              <a:lstStyle/>
              <a:p>
                <a:endParaRPr lang="ar-IQ"/>
              </a:p>
            </p:txBody>
          </p:sp>
          <p:sp>
            <p:nvSpPr>
              <p:cNvPr id="42017" name="Oval 11"/>
              <p:cNvSpPr>
                <a:spLocks noChangeArrowheads="1"/>
              </p:cNvSpPr>
              <p:nvPr/>
            </p:nvSpPr>
            <p:spPr bwMode="auto">
              <a:xfrm>
                <a:off x="3696" y="2832"/>
                <a:ext cx="144" cy="144"/>
              </a:xfrm>
              <a:prstGeom prst="ellipse">
                <a:avLst/>
              </a:prstGeom>
              <a:solidFill>
                <a:schemeClr val="accent2"/>
              </a:solidFill>
              <a:ln w="9525">
                <a:solidFill>
                  <a:schemeClr val="tx1"/>
                </a:solidFill>
                <a:round/>
                <a:headEnd/>
                <a:tailEnd/>
              </a:ln>
            </p:spPr>
            <p:txBody>
              <a:bodyPr wrap="none" anchor="ctr"/>
              <a:lstStyle/>
              <a:p>
                <a:endParaRPr lang="ar-IQ"/>
              </a:p>
            </p:txBody>
          </p:sp>
          <p:sp>
            <p:nvSpPr>
              <p:cNvPr id="42018" name="Oval 12"/>
              <p:cNvSpPr>
                <a:spLocks noChangeArrowheads="1"/>
              </p:cNvSpPr>
              <p:nvPr/>
            </p:nvSpPr>
            <p:spPr bwMode="auto">
              <a:xfrm>
                <a:off x="2016" y="2832"/>
                <a:ext cx="144" cy="144"/>
              </a:xfrm>
              <a:prstGeom prst="ellipse">
                <a:avLst/>
              </a:prstGeom>
              <a:solidFill>
                <a:schemeClr val="accent2"/>
              </a:solidFill>
              <a:ln w="9525">
                <a:solidFill>
                  <a:schemeClr val="tx1"/>
                </a:solidFill>
                <a:round/>
                <a:headEnd/>
                <a:tailEnd/>
              </a:ln>
            </p:spPr>
            <p:txBody>
              <a:bodyPr wrap="none" anchor="ctr"/>
              <a:lstStyle/>
              <a:p>
                <a:endParaRPr lang="ar-IQ"/>
              </a:p>
            </p:txBody>
          </p:sp>
          <p:sp>
            <p:nvSpPr>
              <p:cNvPr id="42019" name="Oval 13"/>
              <p:cNvSpPr>
                <a:spLocks noChangeArrowheads="1"/>
              </p:cNvSpPr>
              <p:nvPr/>
            </p:nvSpPr>
            <p:spPr bwMode="auto">
              <a:xfrm>
                <a:off x="912" y="2832"/>
                <a:ext cx="144" cy="144"/>
              </a:xfrm>
              <a:prstGeom prst="ellipse">
                <a:avLst/>
              </a:prstGeom>
              <a:solidFill>
                <a:schemeClr val="accent2"/>
              </a:solidFill>
              <a:ln w="9525">
                <a:solidFill>
                  <a:schemeClr val="tx1"/>
                </a:solidFill>
                <a:round/>
                <a:headEnd/>
                <a:tailEnd/>
              </a:ln>
            </p:spPr>
            <p:txBody>
              <a:bodyPr wrap="none" anchor="ctr"/>
              <a:lstStyle/>
              <a:p>
                <a:endParaRPr lang="ar-IQ"/>
              </a:p>
            </p:txBody>
          </p:sp>
          <p:sp>
            <p:nvSpPr>
              <p:cNvPr id="42020" name="Oval 14"/>
              <p:cNvSpPr>
                <a:spLocks noChangeArrowheads="1"/>
              </p:cNvSpPr>
              <p:nvPr/>
            </p:nvSpPr>
            <p:spPr bwMode="auto">
              <a:xfrm>
                <a:off x="1680" y="3552"/>
                <a:ext cx="144" cy="144"/>
              </a:xfrm>
              <a:prstGeom prst="ellipse">
                <a:avLst/>
              </a:prstGeom>
              <a:solidFill>
                <a:schemeClr val="accent2"/>
              </a:solidFill>
              <a:ln w="9525">
                <a:solidFill>
                  <a:schemeClr val="tx1"/>
                </a:solidFill>
                <a:round/>
                <a:headEnd/>
                <a:tailEnd/>
              </a:ln>
            </p:spPr>
            <p:txBody>
              <a:bodyPr wrap="none" anchor="ctr"/>
              <a:lstStyle/>
              <a:p>
                <a:endParaRPr lang="ar-IQ"/>
              </a:p>
            </p:txBody>
          </p:sp>
          <p:sp>
            <p:nvSpPr>
              <p:cNvPr id="42021" name="Oval 15"/>
              <p:cNvSpPr>
                <a:spLocks noChangeArrowheads="1"/>
              </p:cNvSpPr>
              <p:nvPr/>
            </p:nvSpPr>
            <p:spPr bwMode="auto">
              <a:xfrm>
                <a:off x="3408" y="3552"/>
                <a:ext cx="144" cy="144"/>
              </a:xfrm>
              <a:prstGeom prst="ellipse">
                <a:avLst/>
              </a:prstGeom>
              <a:solidFill>
                <a:schemeClr val="accent2"/>
              </a:solidFill>
              <a:ln w="9525">
                <a:solidFill>
                  <a:schemeClr val="tx1"/>
                </a:solidFill>
                <a:round/>
                <a:headEnd/>
                <a:tailEnd/>
              </a:ln>
            </p:spPr>
            <p:txBody>
              <a:bodyPr wrap="none" anchor="ctr"/>
              <a:lstStyle/>
              <a:p>
                <a:endParaRPr lang="ar-IQ"/>
              </a:p>
            </p:txBody>
          </p:sp>
          <p:sp>
            <p:nvSpPr>
              <p:cNvPr id="42022" name="Oval 16"/>
              <p:cNvSpPr>
                <a:spLocks noChangeArrowheads="1"/>
              </p:cNvSpPr>
              <p:nvPr/>
            </p:nvSpPr>
            <p:spPr bwMode="auto">
              <a:xfrm>
                <a:off x="2400" y="3552"/>
                <a:ext cx="144" cy="144"/>
              </a:xfrm>
              <a:prstGeom prst="ellipse">
                <a:avLst/>
              </a:prstGeom>
              <a:solidFill>
                <a:schemeClr val="accent2"/>
              </a:solidFill>
              <a:ln w="9525">
                <a:solidFill>
                  <a:schemeClr val="tx1"/>
                </a:solidFill>
                <a:round/>
                <a:headEnd/>
                <a:tailEnd/>
              </a:ln>
            </p:spPr>
            <p:txBody>
              <a:bodyPr wrap="none" anchor="ctr"/>
              <a:lstStyle/>
              <a:p>
                <a:endParaRPr lang="ar-IQ"/>
              </a:p>
            </p:txBody>
          </p:sp>
          <p:sp>
            <p:nvSpPr>
              <p:cNvPr id="42023" name="Oval 17"/>
              <p:cNvSpPr>
                <a:spLocks noChangeArrowheads="1"/>
              </p:cNvSpPr>
              <p:nvPr/>
            </p:nvSpPr>
            <p:spPr bwMode="auto">
              <a:xfrm>
                <a:off x="1248" y="3552"/>
                <a:ext cx="144" cy="144"/>
              </a:xfrm>
              <a:prstGeom prst="ellipse">
                <a:avLst/>
              </a:prstGeom>
              <a:solidFill>
                <a:schemeClr val="accent2"/>
              </a:solidFill>
              <a:ln w="9525">
                <a:solidFill>
                  <a:schemeClr val="tx1"/>
                </a:solidFill>
                <a:round/>
                <a:headEnd/>
                <a:tailEnd/>
              </a:ln>
            </p:spPr>
            <p:txBody>
              <a:bodyPr wrap="none" anchor="ctr"/>
              <a:lstStyle/>
              <a:p>
                <a:endParaRPr lang="ar-IQ"/>
              </a:p>
            </p:txBody>
          </p:sp>
          <p:sp>
            <p:nvSpPr>
              <p:cNvPr id="42024" name="Oval 18"/>
              <p:cNvSpPr>
                <a:spLocks noChangeArrowheads="1"/>
              </p:cNvSpPr>
              <p:nvPr/>
            </p:nvSpPr>
            <p:spPr bwMode="auto">
              <a:xfrm>
                <a:off x="576" y="3552"/>
                <a:ext cx="144" cy="144"/>
              </a:xfrm>
              <a:prstGeom prst="ellipse">
                <a:avLst/>
              </a:prstGeom>
              <a:solidFill>
                <a:schemeClr val="accent2"/>
              </a:solidFill>
              <a:ln w="9525">
                <a:solidFill>
                  <a:schemeClr val="tx1"/>
                </a:solidFill>
                <a:round/>
                <a:headEnd/>
                <a:tailEnd/>
              </a:ln>
            </p:spPr>
            <p:txBody>
              <a:bodyPr wrap="none" anchor="ctr"/>
              <a:lstStyle/>
              <a:p>
                <a:endParaRPr lang="ar-IQ"/>
              </a:p>
            </p:txBody>
          </p:sp>
          <p:sp>
            <p:nvSpPr>
              <p:cNvPr id="42025" name="Line 19"/>
              <p:cNvSpPr>
                <a:spLocks noChangeShapeType="1"/>
              </p:cNvSpPr>
              <p:nvPr/>
            </p:nvSpPr>
            <p:spPr bwMode="auto">
              <a:xfrm flipH="1">
                <a:off x="1580" y="1728"/>
                <a:ext cx="1204" cy="518"/>
              </a:xfrm>
              <a:prstGeom prst="line">
                <a:avLst/>
              </a:prstGeom>
              <a:noFill/>
              <a:ln w="9525">
                <a:solidFill>
                  <a:schemeClr val="tx1"/>
                </a:solidFill>
                <a:round/>
                <a:headEnd/>
                <a:tailEnd type="triangle" w="med" len="med"/>
              </a:ln>
            </p:spPr>
            <p:txBody>
              <a:bodyPr wrap="none"/>
              <a:lstStyle/>
              <a:p>
                <a:endParaRPr lang="ar-IQ"/>
              </a:p>
            </p:txBody>
          </p:sp>
          <p:sp>
            <p:nvSpPr>
              <p:cNvPr id="42026" name="Line 20"/>
              <p:cNvSpPr>
                <a:spLocks noChangeShapeType="1"/>
              </p:cNvSpPr>
              <p:nvPr/>
            </p:nvSpPr>
            <p:spPr bwMode="auto">
              <a:xfrm>
                <a:off x="2905" y="1744"/>
                <a:ext cx="1267" cy="502"/>
              </a:xfrm>
              <a:prstGeom prst="line">
                <a:avLst/>
              </a:prstGeom>
              <a:noFill/>
              <a:ln w="9525">
                <a:solidFill>
                  <a:schemeClr val="tx1"/>
                </a:solidFill>
                <a:round/>
                <a:headEnd/>
                <a:tailEnd type="triangle" w="med" len="med"/>
              </a:ln>
            </p:spPr>
            <p:txBody>
              <a:bodyPr wrap="none"/>
              <a:lstStyle/>
              <a:p>
                <a:endParaRPr lang="ar-IQ"/>
              </a:p>
            </p:txBody>
          </p:sp>
          <p:sp>
            <p:nvSpPr>
              <p:cNvPr id="42027" name="Line 21"/>
              <p:cNvSpPr>
                <a:spLocks noChangeShapeType="1"/>
              </p:cNvSpPr>
              <p:nvPr/>
            </p:nvSpPr>
            <p:spPr bwMode="auto">
              <a:xfrm flipH="1">
                <a:off x="1037" y="2329"/>
                <a:ext cx="428" cy="526"/>
              </a:xfrm>
              <a:prstGeom prst="line">
                <a:avLst/>
              </a:prstGeom>
              <a:noFill/>
              <a:ln w="9525">
                <a:solidFill>
                  <a:schemeClr val="tx1"/>
                </a:solidFill>
                <a:round/>
                <a:headEnd/>
                <a:tailEnd type="triangle" w="med" len="med"/>
              </a:ln>
            </p:spPr>
            <p:txBody>
              <a:bodyPr wrap="none"/>
              <a:lstStyle/>
              <a:p>
                <a:endParaRPr lang="ar-IQ"/>
              </a:p>
            </p:txBody>
          </p:sp>
          <p:sp>
            <p:nvSpPr>
              <p:cNvPr id="42028" name="Line 22"/>
              <p:cNvSpPr>
                <a:spLocks noChangeShapeType="1"/>
              </p:cNvSpPr>
              <p:nvPr/>
            </p:nvSpPr>
            <p:spPr bwMode="auto">
              <a:xfrm>
                <a:off x="1580" y="2329"/>
                <a:ext cx="452" cy="518"/>
              </a:xfrm>
              <a:prstGeom prst="line">
                <a:avLst/>
              </a:prstGeom>
              <a:noFill/>
              <a:ln w="9525">
                <a:solidFill>
                  <a:schemeClr val="tx1"/>
                </a:solidFill>
                <a:round/>
                <a:headEnd/>
                <a:tailEnd type="triangle" w="med" len="med"/>
              </a:ln>
            </p:spPr>
            <p:txBody>
              <a:bodyPr wrap="none"/>
              <a:lstStyle/>
              <a:p>
                <a:endParaRPr lang="ar-IQ"/>
              </a:p>
            </p:txBody>
          </p:sp>
          <p:sp>
            <p:nvSpPr>
              <p:cNvPr id="42029" name="Line 23"/>
              <p:cNvSpPr>
                <a:spLocks noChangeShapeType="1"/>
              </p:cNvSpPr>
              <p:nvPr/>
            </p:nvSpPr>
            <p:spPr bwMode="auto">
              <a:xfrm>
                <a:off x="4295" y="2337"/>
                <a:ext cx="486" cy="502"/>
              </a:xfrm>
              <a:prstGeom prst="line">
                <a:avLst/>
              </a:prstGeom>
              <a:noFill/>
              <a:ln w="9525">
                <a:solidFill>
                  <a:schemeClr val="tx1"/>
                </a:solidFill>
                <a:round/>
                <a:headEnd/>
                <a:tailEnd type="triangle" w="med" len="med"/>
              </a:ln>
            </p:spPr>
            <p:txBody>
              <a:bodyPr wrap="none"/>
              <a:lstStyle/>
              <a:p>
                <a:endParaRPr lang="ar-IQ"/>
              </a:p>
            </p:txBody>
          </p:sp>
          <p:sp>
            <p:nvSpPr>
              <p:cNvPr id="42030" name="Line 24"/>
              <p:cNvSpPr>
                <a:spLocks noChangeShapeType="1"/>
              </p:cNvSpPr>
              <p:nvPr/>
            </p:nvSpPr>
            <p:spPr bwMode="auto">
              <a:xfrm flipH="1">
                <a:off x="3818" y="2345"/>
                <a:ext cx="403" cy="502"/>
              </a:xfrm>
              <a:prstGeom prst="line">
                <a:avLst/>
              </a:prstGeom>
              <a:noFill/>
              <a:ln w="9525">
                <a:solidFill>
                  <a:schemeClr val="tx1"/>
                </a:solidFill>
                <a:round/>
                <a:headEnd/>
                <a:tailEnd type="triangle" w="med" len="med"/>
              </a:ln>
            </p:spPr>
            <p:txBody>
              <a:bodyPr wrap="none"/>
              <a:lstStyle/>
              <a:p>
                <a:endParaRPr lang="ar-IQ"/>
              </a:p>
            </p:txBody>
          </p:sp>
          <p:sp>
            <p:nvSpPr>
              <p:cNvPr id="42031" name="Line 25"/>
              <p:cNvSpPr>
                <a:spLocks noChangeShapeType="1"/>
              </p:cNvSpPr>
              <p:nvPr/>
            </p:nvSpPr>
            <p:spPr bwMode="auto">
              <a:xfrm flipH="1">
                <a:off x="667" y="2962"/>
                <a:ext cx="279" cy="593"/>
              </a:xfrm>
              <a:prstGeom prst="line">
                <a:avLst/>
              </a:prstGeom>
              <a:noFill/>
              <a:ln w="9525">
                <a:solidFill>
                  <a:schemeClr val="tx1"/>
                </a:solidFill>
                <a:round/>
                <a:headEnd/>
                <a:tailEnd type="triangle" w="med" len="med"/>
              </a:ln>
            </p:spPr>
            <p:txBody>
              <a:bodyPr wrap="none"/>
              <a:lstStyle/>
              <a:p>
                <a:endParaRPr lang="ar-IQ"/>
              </a:p>
            </p:txBody>
          </p:sp>
          <p:sp>
            <p:nvSpPr>
              <p:cNvPr id="42032" name="Line 26"/>
              <p:cNvSpPr>
                <a:spLocks noChangeShapeType="1"/>
              </p:cNvSpPr>
              <p:nvPr/>
            </p:nvSpPr>
            <p:spPr bwMode="auto">
              <a:xfrm>
                <a:off x="1012" y="2971"/>
                <a:ext cx="280" cy="584"/>
              </a:xfrm>
              <a:prstGeom prst="line">
                <a:avLst/>
              </a:prstGeom>
              <a:noFill/>
              <a:ln w="9525">
                <a:solidFill>
                  <a:schemeClr val="tx1"/>
                </a:solidFill>
                <a:round/>
                <a:headEnd/>
                <a:tailEnd type="triangle" w="med" len="med"/>
              </a:ln>
            </p:spPr>
            <p:txBody>
              <a:bodyPr wrap="none"/>
              <a:lstStyle/>
              <a:p>
                <a:endParaRPr lang="ar-IQ"/>
              </a:p>
            </p:txBody>
          </p:sp>
          <p:sp>
            <p:nvSpPr>
              <p:cNvPr id="42033" name="Line 27"/>
              <p:cNvSpPr>
                <a:spLocks noChangeShapeType="1"/>
              </p:cNvSpPr>
              <p:nvPr/>
            </p:nvSpPr>
            <p:spPr bwMode="auto">
              <a:xfrm flipH="1">
                <a:off x="1761" y="2971"/>
                <a:ext cx="288" cy="592"/>
              </a:xfrm>
              <a:prstGeom prst="line">
                <a:avLst/>
              </a:prstGeom>
              <a:noFill/>
              <a:ln w="9525">
                <a:solidFill>
                  <a:schemeClr val="tx1"/>
                </a:solidFill>
                <a:round/>
                <a:headEnd/>
                <a:tailEnd type="triangle" w="med" len="med"/>
              </a:ln>
            </p:spPr>
            <p:txBody>
              <a:bodyPr wrap="none"/>
              <a:lstStyle/>
              <a:p>
                <a:endParaRPr lang="ar-IQ"/>
              </a:p>
            </p:txBody>
          </p:sp>
          <p:sp>
            <p:nvSpPr>
              <p:cNvPr id="42034" name="Line 28"/>
              <p:cNvSpPr>
                <a:spLocks noChangeShapeType="1"/>
              </p:cNvSpPr>
              <p:nvPr/>
            </p:nvSpPr>
            <p:spPr bwMode="auto">
              <a:xfrm>
                <a:off x="2115" y="2971"/>
                <a:ext cx="321" cy="592"/>
              </a:xfrm>
              <a:prstGeom prst="line">
                <a:avLst/>
              </a:prstGeom>
              <a:noFill/>
              <a:ln w="9525">
                <a:solidFill>
                  <a:schemeClr val="tx1"/>
                </a:solidFill>
                <a:round/>
                <a:headEnd/>
                <a:tailEnd type="triangle" w="med" len="med"/>
              </a:ln>
            </p:spPr>
            <p:txBody>
              <a:bodyPr wrap="none"/>
              <a:lstStyle/>
              <a:p>
                <a:endParaRPr lang="ar-IQ"/>
              </a:p>
            </p:txBody>
          </p:sp>
          <p:sp>
            <p:nvSpPr>
              <p:cNvPr id="42035" name="Oval 29"/>
              <p:cNvSpPr>
                <a:spLocks noChangeArrowheads="1"/>
              </p:cNvSpPr>
              <p:nvPr/>
            </p:nvSpPr>
            <p:spPr bwMode="auto">
              <a:xfrm>
                <a:off x="2784" y="1632"/>
                <a:ext cx="144" cy="144"/>
              </a:xfrm>
              <a:prstGeom prst="ellipse">
                <a:avLst/>
              </a:prstGeom>
              <a:solidFill>
                <a:srgbClr val="FF3300"/>
              </a:solidFill>
              <a:ln w="9525">
                <a:solidFill>
                  <a:schemeClr val="tx1"/>
                </a:solidFill>
                <a:round/>
                <a:headEnd/>
                <a:tailEnd/>
              </a:ln>
            </p:spPr>
            <p:txBody>
              <a:bodyPr wrap="none" anchor="ctr"/>
              <a:lstStyle/>
              <a:p>
                <a:endParaRPr lang="ar-IQ"/>
              </a:p>
            </p:txBody>
          </p:sp>
          <p:grpSp>
            <p:nvGrpSpPr>
              <p:cNvPr id="4" name="Group 30"/>
              <p:cNvGrpSpPr>
                <a:grpSpLocks/>
              </p:cNvGrpSpPr>
              <p:nvPr/>
            </p:nvGrpSpPr>
            <p:grpSpPr bwMode="auto">
              <a:xfrm>
                <a:off x="3984" y="3552"/>
                <a:ext cx="144" cy="144"/>
                <a:chOff x="4176" y="3552"/>
                <a:chExt cx="144" cy="144"/>
              </a:xfrm>
            </p:grpSpPr>
            <p:sp>
              <p:nvSpPr>
                <p:cNvPr id="42043" name="Oval 31"/>
                <p:cNvSpPr>
                  <a:spLocks noChangeArrowheads="1"/>
                </p:cNvSpPr>
                <p:nvPr/>
              </p:nvSpPr>
              <p:spPr bwMode="auto">
                <a:xfrm>
                  <a:off x="4176" y="3552"/>
                  <a:ext cx="144" cy="144"/>
                </a:xfrm>
                <a:prstGeom prst="ellipse">
                  <a:avLst/>
                </a:prstGeom>
                <a:solidFill>
                  <a:schemeClr val="accent2"/>
                </a:solidFill>
                <a:ln w="9525">
                  <a:solidFill>
                    <a:schemeClr val="tx1"/>
                  </a:solidFill>
                  <a:round/>
                  <a:headEnd/>
                  <a:tailEnd/>
                </a:ln>
              </p:spPr>
              <p:txBody>
                <a:bodyPr wrap="none" anchor="ctr"/>
                <a:lstStyle/>
                <a:p>
                  <a:endParaRPr lang="ar-IQ"/>
                </a:p>
              </p:txBody>
            </p:sp>
            <p:sp>
              <p:nvSpPr>
                <p:cNvPr id="42044" name="Oval 32"/>
                <p:cNvSpPr>
                  <a:spLocks noChangeArrowheads="1"/>
                </p:cNvSpPr>
                <p:nvPr/>
              </p:nvSpPr>
              <p:spPr bwMode="auto">
                <a:xfrm>
                  <a:off x="4176" y="3552"/>
                  <a:ext cx="144" cy="144"/>
                </a:xfrm>
                <a:prstGeom prst="ellipse">
                  <a:avLst/>
                </a:prstGeom>
                <a:solidFill>
                  <a:srgbClr val="33CC33"/>
                </a:solidFill>
                <a:ln w="9525">
                  <a:solidFill>
                    <a:schemeClr val="tx1"/>
                  </a:solidFill>
                  <a:round/>
                  <a:headEnd/>
                  <a:tailEnd/>
                </a:ln>
              </p:spPr>
              <p:txBody>
                <a:bodyPr wrap="none" anchor="ctr"/>
                <a:lstStyle/>
                <a:p>
                  <a:endParaRPr lang="ar-IQ"/>
                </a:p>
              </p:txBody>
            </p:sp>
          </p:grpSp>
          <p:sp>
            <p:nvSpPr>
              <p:cNvPr id="42037" name="Oval 33"/>
              <p:cNvSpPr>
                <a:spLocks noChangeArrowheads="1"/>
              </p:cNvSpPr>
              <p:nvPr/>
            </p:nvSpPr>
            <p:spPr bwMode="auto">
              <a:xfrm>
                <a:off x="4512" y="3552"/>
                <a:ext cx="144" cy="144"/>
              </a:xfrm>
              <a:prstGeom prst="ellipse">
                <a:avLst/>
              </a:prstGeom>
              <a:solidFill>
                <a:schemeClr val="accent2"/>
              </a:solidFill>
              <a:ln w="9525">
                <a:solidFill>
                  <a:schemeClr val="tx1"/>
                </a:solidFill>
                <a:round/>
                <a:headEnd/>
                <a:tailEnd/>
              </a:ln>
            </p:spPr>
            <p:txBody>
              <a:bodyPr wrap="none" anchor="ctr"/>
              <a:lstStyle/>
              <a:p>
                <a:endParaRPr lang="ar-IQ"/>
              </a:p>
            </p:txBody>
          </p:sp>
          <p:sp>
            <p:nvSpPr>
              <p:cNvPr id="42038" name="Oval 34"/>
              <p:cNvSpPr>
                <a:spLocks noChangeArrowheads="1"/>
              </p:cNvSpPr>
              <p:nvPr/>
            </p:nvSpPr>
            <p:spPr bwMode="auto">
              <a:xfrm>
                <a:off x="5088" y="3552"/>
                <a:ext cx="144" cy="144"/>
              </a:xfrm>
              <a:prstGeom prst="ellipse">
                <a:avLst/>
              </a:prstGeom>
              <a:solidFill>
                <a:schemeClr val="accent2"/>
              </a:solidFill>
              <a:ln w="9525">
                <a:solidFill>
                  <a:schemeClr val="tx1"/>
                </a:solidFill>
                <a:round/>
                <a:headEnd/>
                <a:tailEnd/>
              </a:ln>
            </p:spPr>
            <p:txBody>
              <a:bodyPr wrap="none" anchor="ctr"/>
              <a:lstStyle/>
              <a:p>
                <a:endParaRPr lang="ar-IQ"/>
              </a:p>
            </p:txBody>
          </p:sp>
          <p:sp>
            <p:nvSpPr>
              <p:cNvPr id="42039" name="Line 35"/>
              <p:cNvSpPr>
                <a:spLocks noChangeShapeType="1"/>
              </p:cNvSpPr>
              <p:nvPr/>
            </p:nvSpPr>
            <p:spPr bwMode="auto">
              <a:xfrm flipH="1">
                <a:off x="3497" y="2962"/>
                <a:ext cx="222" cy="601"/>
              </a:xfrm>
              <a:prstGeom prst="line">
                <a:avLst/>
              </a:prstGeom>
              <a:noFill/>
              <a:ln w="9525">
                <a:solidFill>
                  <a:schemeClr val="tx1"/>
                </a:solidFill>
                <a:round/>
                <a:headEnd/>
                <a:tailEnd type="triangle" w="med" len="med"/>
              </a:ln>
            </p:spPr>
            <p:txBody>
              <a:bodyPr wrap="none"/>
              <a:lstStyle/>
              <a:p>
                <a:endParaRPr lang="ar-IQ"/>
              </a:p>
            </p:txBody>
          </p:sp>
          <p:sp>
            <p:nvSpPr>
              <p:cNvPr id="42040" name="Line 36"/>
              <p:cNvSpPr>
                <a:spLocks noChangeShapeType="1"/>
              </p:cNvSpPr>
              <p:nvPr/>
            </p:nvSpPr>
            <p:spPr bwMode="auto">
              <a:xfrm>
                <a:off x="3818" y="2954"/>
                <a:ext cx="222" cy="601"/>
              </a:xfrm>
              <a:prstGeom prst="line">
                <a:avLst/>
              </a:prstGeom>
              <a:noFill/>
              <a:ln w="9525">
                <a:solidFill>
                  <a:schemeClr val="tx1"/>
                </a:solidFill>
                <a:round/>
                <a:headEnd/>
                <a:tailEnd type="triangle" w="med" len="med"/>
              </a:ln>
            </p:spPr>
            <p:txBody>
              <a:bodyPr wrap="none"/>
              <a:lstStyle/>
              <a:p>
                <a:endParaRPr lang="ar-IQ"/>
              </a:p>
            </p:txBody>
          </p:sp>
          <p:sp>
            <p:nvSpPr>
              <p:cNvPr id="42041" name="Line 37"/>
              <p:cNvSpPr>
                <a:spLocks noChangeShapeType="1"/>
              </p:cNvSpPr>
              <p:nvPr/>
            </p:nvSpPr>
            <p:spPr bwMode="auto">
              <a:xfrm flipH="1">
                <a:off x="4583" y="2971"/>
                <a:ext cx="206" cy="584"/>
              </a:xfrm>
              <a:prstGeom prst="line">
                <a:avLst/>
              </a:prstGeom>
              <a:noFill/>
              <a:ln w="9525">
                <a:solidFill>
                  <a:schemeClr val="tx1"/>
                </a:solidFill>
                <a:round/>
                <a:headEnd/>
                <a:tailEnd type="triangle" w="med" len="med"/>
              </a:ln>
            </p:spPr>
            <p:txBody>
              <a:bodyPr wrap="none"/>
              <a:lstStyle/>
              <a:p>
                <a:endParaRPr lang="ar-IQ"/>
              </a:p>
            </p:txBody>
          </p:sp>
          <p:sp>
            <p:nvSpPr>
              <p:cNvPr id="42042" name="Line 38"/>
              <p:cNvSpPr>
                <a:spLocks noChangeShapeType="1"/>
              </p:cNvSpPr>
              <p:nvPr/>
            </p:nvSpPr>
            <p:spPr bwMode="auto">
              <a:xfrm>
                <a:off x="4880" y="2962"/>
                <a:ext cx="246" cy="601"/>
              </a:xfrm>
              <a:prstGeom prst="line">
                <a:avLst/>
              </a:prstGeom>
              <a:noFill/>
              <a:ln w="9525">
                <a:solidFill>
                  <a:schemeClr val="tx1"/>
                </a:solidFill>
                <a:round/>
                <a:headEnd/>
                <a:tailEnd type="triangle" w="med" len="med"/>
              </a:ln>
            </p:spPr>
            <p:txBody>
              <a:bodyPr wrap="none"/>
              <a:lstStyle/>
              <a:p>
                <a:endParaRPr lang="ar-IQ"/>
              </a:p>
            </p:txBody>
          </p:sp>
        </p:grpSp>
        <p:sp>
          <p:nvSpPr>
            <p:cNvPr id="42009" name="Text Box 39"/>
            <p:cNvSpPr txBox="1">
              <a:spLocks noChangeArrowheads="1"/>
            </p:cNvSpPr>
            <p:nvPr/>
          </p:nvSpPr>
          <p:spPr bwMode="auto">
            <a:xfrm>
              <a:off x="1248" y="2064"/>
              <a:ext cx="221" cy="288"/>
            </a:xfrm>
            <a:prstGeom prst="rect">
              <a:avLst/>
            </a:prstGeom>
            <a:noFill/>
            <a:ln w="9525">
              <a:noFill/>
              <a:miter lim="800000"/>
              <a:headEnd/>
              <a:tailEnd/>
            </a:ln>
          </p:spPr>
          <p:txBody>
            <a:bodyPr wrap="none">
              <a:spAutoFit/>
            </a:bodyPr>
            <a:lstStyle/>
            <a:p>
              <a:r>
                <a:rPr lang="en-US" sz="2400">
                  <a:latin typeface="Tahoma" pitchFamily="34" charset="0"/>
                </a:rPr>
                <a:t>2</a:t>
              </a:r>
            </a:p>
          </p:txBody>
        </p:sp>
        <p:sp>
          <p:nvSpPr>
            <p:cNvPr id="42010" name="Text Box 40"/>
            <p:cNvSpPr txBox="1">
              <a:spLocks noChangeArrowheads="1"/>
            </p:cNvSpPr>
            <p:nvPr/>
          </p:nvSpPr>
          <p:spPr bwMode="auto">
            <a:xfrm>
              <a:off x="4320" y="2064"/>
              <a:ext cx="221" cy="288"/>
            </a:xfrm>
            <a:prstGeom prst="rect">
              <a:avLst/>
            </a:prstGeom>
            <a:noFill/>
            <a:ln w="9525">
              <a:noFill/>
              <a:miter lim="800000"/>
              <a:headEnd/>
              <a:tailEnd/>
            </a:ln>
          </p:spPr>
          <p:txBody>
            <a:bodyPr wrap="none">
              <a:spAutoFit/>
            </a:bodyPr>
            <a:lstStyle/>
            <a:p>
              <a:r>
                <a:rPr lang="en-US" sz="2400">
                  <a:latin typeface="Tahoma" pitchFamily="34" charset="0"/>
                </a:rPr>
                <a:t>3</a:t>
              </a:r>
            </a:p>
          </p:txBody>
        </p:sp>
        <p:sp>
          <p:nvSpPr>
            <p:cNvPr id="42011" name="Text Box 41"/>
            <p:cNvSpPr txBox="1">
              <a:spLocks noChangeArrowheads="1"/>
            </p:cNvSpPr>
            <p:nvPr/>
          </p:nvSpPr>
          <p:spPr bwMode="auto">
            <a:xfrm>
              <a:off x="720" y="2640"/>
              <a:ext cx="221" cy="288"/>
            </a:xfrm>
            <a:prstGeom prst="rect">
              <a:avLst/>
            </a:prstGeom>
            <a:noFill/>
            <a:ln w="9525">
              <a:noFill/>
              <a:miter lim="800000"/>
              <a:headEnd/>
              <a:tailEnd/>
            </a:ln>
          </p:spPr>
          <p:txBody>
            <a:bodyPr wrap="none">
              <a:spAutoFit/>
            </a:bodyPr>
            <a:lstStyle/>
            <a:p>
              <a:r>
                <a:rPr lang="en-US" sz="2400">
                  <a:latin typeface="Tahoma" pitchFamily="34" charset="0"/>
                </a:rPr>
                <a:t>4</a:t>
              </a:r>
            </a:p>
          </p:txBody>
        </p:sp>
        <p:sp>
          <p:nvSpPr>
            <p:cNvPr id="42012" name="Text Box 42"/>
            <p:cNvSpPr txBox="1">
              <a:spLocks noChangeArrowheads="1"/>
            </p:cNvSpPr>
            <p:nvPr/>
          </p:nvSpPr>
          <p:spPr bwMode="auto">
            <a:xfrm>
              <a:off x="2112" y="2640"/>
              <a:ext cx="221" cy="288"/>
            </a:xfrm>
            <a:prstGeom prst="rect">
              <a:avLst/>
            </a:prstGeom>
            <a:noFill/>
            <a:ln w="9525">
              <a:noFill/>
              <a:miter lim="800000"/>
              <a:headEnd/>
              <a:tailEnd/>
            </a:ln>
          </p:spPr>
          <p:txBody>
            <a:bodyPr wrap="none">
              <a:spAutoFit/>
            </a:bodyPr>
            <a:lstStyle/>
            <a:p>
              <a:r>
                <a:rPr lang="en-US" sz="2400">
                  <a:latin typeface="Tahoma" pitchFamily="34" charset="0"/>
                </a:rPr>
                <a:t>5</a:t>
              </a:r>
            </a:p>
          </p:txBody>
        </p:sp>
      </p:grpSp>
      <p:sp>
        <p:nvSpPr>
          <p:cNvPr id="41990" name="Oval 43"/>
          <p:cNvSpPr>
            <a:spLocks noChangeArrowheads="1"/>
          </p:cNvSpPr>
          <p:nvPr/>
        </p:nvSpPr>
        <p:spPr bwMode="auto">
          <a:xfrm>
            <a:off x="6629400" y="3505200"/>
            <a:ext cx="228600" cy="228600"/>
          </a:xfrm>
          <a:prstGeom prst="ellipse">
            <a:avLst/>
          </a:prstGeom>
          <a:solidFill>
            <a:schemeClr val="accent1"/>
          </a:solidFill>
          <a:ln w="9525">
            <a:solidFill>
              <a:schemeClr val="tx1"/>
            </a:solidFill>
            <a:round/>
            <a:headEnd/>
            <a:tailEnd/>
          </a:ln>
        </p:spPr>
        <p:txBody>
          <a:bodyPr wrap="none" anchor="ctr"/>
          <a:lstStyle/>
          <a:p>
            <a:endParaRPr lang="ar-IQ"/>
          </a:p>
        </p:txBody>
      </p:sp>
      <p:sp>
        <p:nvSpPr>
          <p:cNvPr id="41991" name="Oval 44"/>
          <p:cNvSpPr>
            <a:spLocks noChangeArrowheads="1"/>
          </p:cNvSpPr>
          <p:nvPr/>
        </p:nvSpPr>
        <p:spPr bwMode="auto">
          <a:xfrm>
            <a:off x="2286000" y="3505200"/>
            <a:ext cx="228600" cy="228600"/>
          </a:xfrm>
          <a:prstGeom prst="ellipse">
            <a:avLst/>
          </a:prstGeom>
          <a:solidFill>
            <a:schemeClr val="accent1"/>
          </a:solidFill>
          <a:ln w="9525">
            <a:solidFill>
              <a:schemeClr val="tx1"/>
            </a:solidFill>
            <a:round/>
            <a:headEnd/>
            <a:tailEnd/>
          </a:ln>
        </p:spPr>
        <p:txBody>
          <a:bodyPr wrap="none" anchor="ctr"/>
          <a:lstStyle/>
          <a:p>
            <a:endParaRPr lang="ar-IQ"/>
          </a:p>
        </p:txBody>
      </p:sp>
      <p:sp>
        <p:nvSpPr>
          <p:cNvPr id="41992" name="Oval 45"/>
          <p:cNvSpPr>
            <a:spLocks noChangeArrowheads="1"/>
          </p:cNvSpPr>
          <p:nvPr/>
        </p:nvSpPr>
        <p:spPr bwMode="auto">
          <a:xfrm>
            <a:off x="4419600" y="2590800"/>
            <a:ext cx="228600" cy="228600"/>
          </a:xfrm>
          <a:prstGeom prst="ellipse">
            <a:avLst/>
          </a:prstGeom>
          <a:solidFill>
            <a:schemeClr val="tx2"/>
          </a:solidFill>
          <a:ln w="9525">
            <a:solidFill>
              <a:schemeClr val="tx1"/>
            </a:solidFill>
            <a:round/>
            <a:headEnd/>
            <a:tailEnd/>
          </a:ln>
        </p:spPr>
        <p:txBody>
          <a:bodyPr wrap="none" anchor="ctr"/>
          <a:lstStyle/>
          <a:p>
            <a:endParaRPr lang="ar-IQ"/>
          </a:p>
        </p:txBody>
      </p:sp>
      <p:sp>
        <p:nvSpPr>
          <p:cNvPr id="41993" name="Line 46"/>
          <p:cNvSpPr>
            <a:spLocks noChangeShapeType="1"/>
          </p:cNvSpPr>
          <p:nvPr/>
        </p:nvSpPr>
        <p:spPr bwMode="auto">
          <a:xfrm flipH="1">
            <a:off x="5551488" y="4702175"/>
            <a:ext cx="352425" cy="954088"/>
          </a:xfrm>
          <a:prstGeom prst="line">
            <a:avLst/>
          </a:prstGeom>
          <a:noFill/>
          <a:ln w="9525">
            <a:solidFill>
              <a:schemeClr val="tx1"/>
            </a:solidFill>
            <a:round/>
            <a:headEnd/>
            <a:tailEnd type="triangle" w="med" len="med"/>
          </a:ln>
        </p:spPr>
        <p:txBody>
          <a:bodyPr wrap="none"/>
          <a:lstStyle/>
          <a:p>
            <a:endParaRPr lang="ar-IQ"/>
          </a:p>
        </p:txBody>
      </p:sp>
      <p:sp>
        <p:nvSpPr>
          <p:cNvPr id="41994" name="Line 47"/>
          <p:cNvSpPr>
            <a:spLocks noChangeShapeType="1"/>
          </p:cNvSpPr>
          <p:nvPr/>
        </p:nvSpPr>
        <p:spPr bwMode="auto">
          <a:xfrm>
            <a:off x="6061075" y="4689475"/>
            <a:ext cx="352425" cy="954088"/>
          </a:xfrm>
          <a:prstGeom prst="line">
            <a:avLst/>
          </a:prstGeom>
          <a:noFill/>
          <a:ln w="9525">
            <a:solidFill>
              <a:schemeClr val="tx1"/>
            </a:solidFill>
            <a:round/>
            <a:headEnd/>
            <a:tailEnd type="triangle" w="med" len="med"/>
          </a:ln>
        </p:spPr>
        <p:txBody>
          <a:bodyPr wrap="none"/>
          <a:lstStyle/>
          <a:p>
            <a:endParaRPr lang="ar-IQ"/>
          </a:p>
        </p:txBody>
      </p:sp>
      <p:sp>
        <p:nvSpPr>
          <p:cNvPr id="41995" name="Oval 48"/>
          <p:cNvSpPr>
            <a:spLocks noChangeArrowheads="1"/>
          </p:cNvSpPr>
          <p:nvPr/>
        </p:nvSpPr>
        <p:spPr bwMode="auto">
          <a:xfrm>
            <a:off x="3200400" y="4495800"/>
            <a:ext cx="228600" cy="228600"/>
          </a:xfrm>
          <a:prstGeom prst="ellipse">
            <a:avLst/>
          </a:prstGeom>
          <a:solidFill>
            <a:schemeClr val="bg1"/>
          </a:solidFill>
          <a:ln w="9525">
            <a:solidFill>
              <a:schemeClr val="tx1"/>
            </a:solidFill>
            <a:round/>
            <a:headEnd/>
            <a:tailEnd/>
          </a:ln>
        </p:spPr>
        <p:txBody>
          <a:bodyPr wrap="none" anchor="ctr"/>
          <a:lstStyle/>
          <a:p>
            <a:endParaRPr lang="ar-IQ"/>
          </a:p>
        </p:txBody>
      </p:sp>
      <p:sp>
        <p:nvSpPr>
          <p:cNvPr id="41996" name="Oval 49"/>
          <p:cNvSpPr>
            <a:spLocks noChangeArrowheads="1"/>
          </p:cNvSpPr>
          <p:nvPr/>
        </p:nvSpPr>
        <p:spPr bwMode="auto">
          <a:xfrm>
            <a:off x="1447800" y="4495800"/>
            <a:ext cx="228600" cy="228600"/>
          </a:xfrm>
          <a:prstGeom prst="ellipse">
            <a:avLst/>
          </a:prstGeom>
          <a:solidFill>
            <a:schemeClr val="accent1"/>
          </a:solidFill>
          <a:ln w="9525">
            <a:solidFill>
              <a:schemeClr val="tx1"/>
            </a:solidFill>
            <a:round/>
            <a:headEnd/>
            <a:tailEnd/>
          </a:ln>
        </p:spPr>
        <p:txBody>
          <a:bodyPr wrap="none" anchor="ctr"/>
          <a:lstStyle/>
          <a:p>
            <a:endParaRPr lang="ar-IQ"/>
          </a:p>
        </p:txBody>
      </p:sp>
      <p:sp>
        <p:nvSpPr>
          <p:cNvPr id="41997" name="Oval 50"/>
          <p:cNvSpPr>
            <a:spLocks noChangeArrowheads="1"/>
          </p:cNvSpPr>
          <p:nvPr/>
        </p:nvSpPr>
        <p:spPr bwMode="auto">
          <a:xfrm>
            <a:off x="2286000" y="3505200"/>
            <a:ext cx="228600" cy="228600"/>
          </a:xfrm>
          <a:prstGeom prst="ellipse">
            <a:avLst/>
          </a:prstGeom>
          <a:solidFill>
            <a:schemeClr val="bg1"/>
          </a:solidFill>
          <a:ln w="9525">
            <a:solidFill>
              <a:schemeClr val="tx1"/>
            </a:solidFill>
            <a:round/>
            <a:headEnd/>
            <a:tailEnd/>
          </a:ln>
        </p:spPr>
        <p:txBody>
          <a:bodyPr wrap="none" anchor="ctr"/>
          <a:lstStyle/>
          <a:p>
            <a:endParaRPr lang="ar-IQ"/>
          </a:p>
        </p:txBody>
      </p:sp>
      <p:sp>
        <p:nvSpPr>
          <p:cNvPr id="41998" name="Oval 51"/>
          <p:cNvSpPr>
            <a:spLocks noChangeArrowheads="1"/>
          </p:cNvSpPr>
          <p:nvPr/>
        </p:nvSpPr>
        <p:spPr bwMode="auto">
          <a:xfrm>
            <a:off x="1447800" y="4495800"/>
            <a:ext cx="228600" cy="228600"/>
          </a:xfrm>
          <a:prstGeom prst="ellipse">
            <a:avLst/>
          </a:prstGeom>
          <a:solidFill>
            <a:schemeClr val="bg1"/>
          </a:solidFill>
          <a:ln w="9525">
            <a:solidFill>
              <a:schemeClr val="tx1"/>
            </a:solidFill>
            <a:round/>
            <a:headEnd/>
            <a:tailEnd/>
          </a:ln>
        </p:spPr>
        <p:txBody>
          <a:bodyPr wrap="none" anchor="ctr"/>
          <a:lstStyle/>
          <a:p>
            <a:endParaRPr lang="ar-IQ"/>
          </a:p>
        </p:txBody>
      </p:sp>
      <p:sp>
        <p:nvSpPr>
          <p:cNvPr id="41999" name="Oval 52"/>
          <p:cNvSpPr>
            <a:spLocks noChangeArrowheads="1"/>
          </p:cNvSpPr>
          <p:nvPr/>
        </p:nvSpPr>
        <p:spPr bwMode="auto">
          <a:xfrm>
            <a:off x="1981200" y="5638800"/>
            <a:ext cx="228600" cy="228600"/>
          </a:xfrm>
          <a:prstGeom prst="ellipse">
            <a:avLst/>
          </a:prstGeom>
          <a:solidFill>
            <a:schemeClr val="bg1"/>
          </a:solidFill>
          <a:ln w="9525">
            <a:solidFill>
              <a:schemeClr val="tx1"/>
            </a:solidFill>
            <a:round/>
            <a:headEnd/>
            <a:tailEnd/>
          </a:ln>
        </p:spPr>
        <p:txBody>
          <a:bodyPr wrap="none" anchor="ctr"/>
          <a:lstStyle/>
          <a:p>
            <a:endParaRPr lang="ar-IQ"/>
          </a:p>
        </p:txBody>
      </p:sp>
      <p:sp>
        <p:nvSpPr>
          <p:cNvPr id="42000" name="Oval 53"/>
          <p:cNvSpPr>
            <a:spLocks noChangeArrowheads="1"/>
          </p:cNvSpPr>
          <p:nvPr/>
        </p:nvSpPr>
        <p:spPr bwMode="auto">
          <a:xfrm>
            <a:off x="914400" y="5638800"/>
            <a:ext cx="228600" cy="228600"/>
          </a:xfrm>
          <a:prstGeom prst="ellipse">
            <a:avLst/>
          </a:prstGeom>
          <a:solidFill>
            <a:schemeClr val="bg1"/>
          </a:solidFill>
          <a:ln w="9525">
            <a:solidFill>
              <a:schemeClr val="tx1"/>
            </a:solidFill>
            <a:round/>
            <a:headEnd/>
            <a:tailEnd/>
          </a:ln>
        </p:spPr>
        <p:txBody>
          <a:bodyPr wrap="none" anchor="ctr"/>
          <a:lstStyle/>
          <a:p>
            <a:endParaRPr lang="ar-IQ"/>
          </a:p>
        </p:txBody>
      </p:sp>
      <p:sp>
        <p:nvSpPr>
          <p:cNvPr id="42001" name="Oval 54"/>
          <p:cNvSpPr>
            <a:spLocks noChangeArrowheads="1"/>
          </p:cNvSpPr>
          <p:nvPr/>
        </p:nvSpPr>
        <p:spPr bwMode="auto">
          <a:xfrm>
            <a:off x="914400" y="5638800"/>
            <a:ext cx="228600" cy="228600"/>
          </a:xfrm>
          <a:prstGeom prst="ellipse">
            <a:avLst/>
          </a:prstGeom>
          <a:noFill/>
          <a:ln w="9525">
            <a:solidFill>
              <a:schemeClr val="tx1"/>
            </a:solidFill>
            <a:round/>
            <a:headEnd/>
            <a:tailEnd/>
          </a:ln>
        </p:spPr>
        <p:txBody>
          <a:bodyPr wrap="none" anchor="ctr"/>
          <a:lstStyle/>
          <a:p>
            <a:endParaRPr lang="ar-IQ"/>
          </a:p>
        </p:txBody>
      </p:sp>
      <p:sp>
        <p:nvSpPr>
          <p:cNvPr id="42002" name="Oval 55"/>
          <p:cNvSpPr>
            <a:spLocks noChangeArrowheads="1"/>
          </p:cNvSpPr>
          <p:nvPr/>
        </p:nvSpPr>
        <p:spPr bwMode="auto">
          <a:xfrm>
            <a:off x="3810000" y="5638800"/>
            <a:ext cx="228600" cy="228600"/>
          </a:xfrm>
          <a:prstGeom prst="ellipse">
            <a:avLst/>
          </a:prstGeom>
          <a:solidFill>
            <a:schemeClr val="bg1"/>
          </a:solidFill>
          <a:ln w="9525">
            <a:solidFill>
              <a:schemeClr val="tx1"/>
            </a:solidFill>
            <a:round/>
            <a:headEnd/>
            <a:tailEnd/>
          </a:ln>
        </p:spPr>
        <p:txBody>
          <a:bodyPr wrap="none" anchor="ctr"/>
          <a:lstStyle/>
          <a:p>
            <a:endParaRPr lang="ar-IQ"/>
          </a:p>
        </p:txBody>
      </p:sp>
      <p:sp>
        <p:nvSpPr>
          <p:cNvPr id="42003" name="Oval 56"/>
          <p:cNvSpPr>
            <a:spLocks noChangeArrowheads="1"/>
          </p:cNvSpPr>
          <p:nvPr/>
        </p:nvSpPr>
        <p:spPr bwMode="auto">
          <a:xfrm>
            <a:off x="2667000" y="5638800"/>
            <a:ext cx="228600" cy="228600"/>
          </a:xfrm>
          <a:prstGeom prst="ellipse">
            <a:avLst/>
          </a:prstGeom>
          <a:solidFill>
            <a:schemeClr val="bg1"/>
          </a:solidFill>
          <a:ln w="9525">
            <a:solidFill>
              <a:schemeClr val="tx1"/>
            </a:solidFill>
            <a:round/>
            <a:headEnd/>
            <a:tailEnd/>
          </a:ln>
        </p:spPr>
        <p:txBody>
          <a:bodyPr wrap="none" anchor="ctr"/>
          <a:lstStyle/>
          <a:p>
            <a:endParaRPr lang="ar-IQ"/>
          </a:p>
        </p:txBody>
      </p:sp>
      <p:sp>
        <p:nvSpPr>
          <p:cNvPr id="42004" name="AutoShape 57"/>
          <p:cNvSpPr>
            <a:spLocks noChangeArrowheads="1"/>
          </p:cNvSpPr>
          <p:nvPr/>
        </p:nvSpPr>
        <p:spPr bwMode="auto">
          <a:xfrm>
            <a:off x="5562600" y="4495800"/>
            <a:ext cx="228600" cy="152400"/>
          </a:xfrm>
          <a:prstGeom prst="chevron">
            <a:avLst>
              <a:gd name="adj" fmla="val 37500"/>
            </a:avLst>
          </a:prstGeom>
          <a:solidFill>
            <a:srgbClr val="3366FF"/>
          </a:solidFill>
          <a:ln w="9525">
            <a:solidFill>
              <a:schemeClr val="tx1"/>
            </a:solidFill>
            <a:miter lim="800000"/>
            <a:headEnd/>
            <a:tailEnd/>
          </a:ln>
        </p:spPr>
        <p:txBody>
          <a:bodyPr wrap="none" anchor="ctr"/>
          <a:lstStyle/>
          <a:p>
            <a:endParaRPr lang="ar-IQ"/>
          </a:p>
        </p:txBody>
      </p:sp>
      <p:sp>
        <p:nvSpPr>
          <p:cNvPr id="42005" name="Oval 58"/>
          <p:cNvSpPr>
            <a:spLocks noChangeArrowheads="1"/>
          </p:cNvSpPr>
          <p:nvPr/>
        </p:nvSpPr>
        <p:spPr bwMode="auto">
          <a:xfrm>
            <a:off x="7543800" y="4495800"/>
            <a:ext cx="228600" cy="228600"/>
          </a:xfrm>
          <a:prstGeom prst="ellipse">
            <a:avLst/>
          </a:prstGeom>
          <a:solidFill>
            <a:schemeClr val="accent1"/>
          </a:solidFill>
          <a:ln w="9525">
            <a:solidFill>
              <a:schemeClr val="tx1"/>
            </a:solidFill>
            <a:round/>
            <a:headEnd/>
            <a:tailEnd/>
          </a:ln>
        </p:spPr>
        <p:txBody>
          <a:bodyPr wrap="none" anchor="ctr"/>
          <a:lstStyle/>
          <a:p>
            <a:endParaRPr lang="ar-IQ"/>
          </a:p>
        </p:txBody>
      </p:sp>
      <p:sp>
        <p:nvSpPr>
          <p:cNvPr id="42006" name="Oval 59"/>
          <p:cNvSpPr>
            <a:spLocks noChangeArrowheads="1"/>
          </p:cNvSpPr>
          <p:nvPr/>
        </p:nvSpPr>
        <p:spPr bwMode="auto">
          <a:xfrm>
            <a:off x="5867400" y="4495800"/>
            <a:ext cx="228600" cy="228600"/>
          </a:xfrm>
          <a:prstGeom prst="ellipse">
            <a:avLst/>
          </a:prstGeom>
          <a:solidFill>
            <a:schemeClr val="accent1"/>
          </a:solidFill>
          <a:ln w="9525">
            <a:solidFill>
              <a:schemeClr val="tx1"/>
            </a:solidFill>
            <a:round/>
            <a:headEnd/>
            <a:tailEnd/>
          </a:ln>
        </p:spPr>
        <p:txBody>
          <a:bodyPr wrap="none" anchor="ctr"/>
          <a:lstStyle/>
          <a:p>
            <a:endParaRPr lang="ar-IQ"/>
          </a:p>
        </p:txBody>
      </p:sp>
      <p:sp>
        <p:nvSpPr>
          <p:cNvPr id="42007" name="Oval 60"/>
          <p:cNvSpPr>
            <a:spLocks noChangeArrowheads="1"/>
          </p:cNvSpPr>
          <p:nvPr/>
        </p:nvSpPr>
        <p:spPr bwMode="auto">
          <a:xfrm>
            <a:off x="6629400" y="3505200"/>
            <a:ext cx="228600" cy="228600"/>
          </a:xfrm>
          <a:prstGeom prst="ellipse">
            <a:avLst/>
          </a:prstGeom>
          <a:solidFill>
            <a:schemeClr val="tx2"/>
          </a:solidFill>
          <a:ln w="9525">
            <a:solidFill>
              <a:schemeClr val="tx1"/>
            </a:solidFill>
            <a:round/>
            <a:headEnd/>
            <a:tailEnd/>
          </a:ln>
        </p:spPr>
        <p:txBody>
          <a:bodyPr wrap="none" anchor="ctr"/>
          <a:lstStyle/>
          <a:p>
            <a:endParaRPr lang="ar-IQ"/>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2"/>
          <p:cNvSpPr>
            <a:spLocks noGrp="1" noChangeArrowheads="1"/>
          </p:cNvSpPr>
          <p:nvPr>
            <p:ph type="title"/>
          </p:nvPr>
        </p:nvSpPr>
        <p:spPr/>
        <p:txBody>
          <a:bodyPr/>
          <a:lstStyle/>
          <a:p>
            <a:pPr eaLnBrk="1" hangingPunct="1">
              <a:defRPr/>
            </a:pPr>
            <a:r>
              <a:rPr lang="en-US" sz="4000" b="1" smtClean="0">
                <a:effectLst>
                  <a:outerShdw blurRad="38100" dist="38100" dir="2700000" algn="tl">
                    <a:srgbClr val="C0C0C0"/>
                  </a:outerShdw>
                </a:effectLst>
              </a:rPr>
              <a:t>Depth-First Strategy</a:t>
            </a:r>
          </a:p>
        </p:txBody>
      </p:sp>
      <p:sp>
        <p:nvSpPr>
          <p:cNvPr id="43011" name="Rectangle 3"/>
          <p:cNvSpPr>
            <a:spLocks noGrp="1" noChangeArrowheads="1"/>
          </p:cNvSpPr>
          <p:nvPr>
            <p:ph type="body" idx="1"/>
          </p:nvPr>
        </p:nvSpPr>
        <p:spPr/>
        <p:txBody>
          <a:bodyPr/>
          <a:lstStyle/>
          <a:p>
            <a:pPr eaLnBrk="1" hangingPunct="1">
              <a:buFontTx/>
              <a:buNone/>
            </a:pPr>
            <a:r>
              <a:rPr lang="en-US" smtClean="0"/>
              <a:t> </a:t>
            </a:r>
            <a:r>
              <a:rPr lang="en-US" sz="2800" smtClean="0"/>
              <a:t>New nodes are inserted at the front of FRINGE</a:t>
            </a:r>
          </a:p>
        </p:txBody>
      </p:sp>
      <p:sp>
        <p:nvSpPr>
          <p:cNvPr id="43012" name="Text Box 4"/>
          <p:cNvSpPr txBox="1">
            <a:spLocks noChangeArrowheads="1"/>
          </p:cNvSpPr>
          <p:nvPr/>
        </p:nvSpPr>
        <p:spPr bwMode="auto">
          <a:xfrm>
            <a:off x="4114800" y="2362200"/>
            <a:ext cx="350838" cy="457200"/>
          </a:xfrm>
          <a:prstGeom prst="rect">
            <a:avLst/>
          </a:prstGeom>
          <a:noFill/>
          <a:ln w="9525">
            <a:noFill/>
            <a:miter lim="800000"/>
            <a:headEnd/>
            <a:tailEnd/>
          </a:ln>
        </p:spPr>
        <p:txBody>
          <a:bodyPr wrap="none">
            <a:spAutoFit/>
          </a:bodyPr>
          <a:lstStyle/>
          <a:p>
            <a:r>
              <a:rPr lang="en-US" sz="2400">
                <a:latin typeface="Tahoma" pitchFamily="34" charset="0"/>
              </a:rPr>
              <a:t>1</a:t>
            </a:r>
          </a:p>
        </p:txBody>
      </p:sp>
      <p:grpSp>
        <p:nvGrpSpPr>
          <p:cNvPr id="2" name="Group 5"/>
          <p:cNvGrpSpPr>
            <a:grpSpLocks/>
          </p:cNvGrpSpPr>
          <p:nvPr/>
        </p:nvGrpSpPr>
        <p:grpSpPr bwMode="auto">
          <a:xfrm>
            <a:off x="914400" y="2590800"/>
            <a:ext cx="7391400" cy="3276600"/>
            <a:chOff x="576" y="1632"/>
            <a:chExt cx="4656" cy="2064"/>
          </a:xfrm>
        </p:grpSpPr>
        <p:grpSp>
          <p:nvGrpSpPr>
            <p:cNvPr id="3" name="Group 6"/>
            <p:cNvGrpSpPr>
              <a:grpSpLocks/>
            </p:cNvGrpSpPr>
            <p:nvPr/>
          </p:nvGrpSpPr>
          <p:grpSpPr bwMode="auto">
            <a:xfrm>
              <a:off x="576" y="1632"/>
              <a:ext cx="4656" cy="2064"/>
              <a:chOff x="576" y="1632"/>
              <a:chExt cx="4656" cy="2064"/>
            </a:xfrm>
          </p:grpSpPr>
          <p:sp>
            <p:nvSpPr>
              <p:cNvPr id="43037" name="Oval 7"/>
              <p:cNvSpPr>
                <a:spLocks noChangeArrowheads="1"/>
              </p:cNvSpPr>
              <p:nvPr/>
            </p:nvSpPr>
            <p:spPr bwMode="auto">
              <a:xfrm>
                <a:off x="2784" y="1632"/>
                <a:ext cx="144" cy="144"/>
              </a:xfrm>
              <a:prstGeom prst="ellipse">
                <a:avLst/>
              </a:prstGeom>
              <a:solidFill>
                <a:schemeClr val="accent2"/>
              </a:solidFill>
              <a:ln w="9525">
                <a:solidFill>
                  <a:schemeClr val="tx1"/>
                </a:solidFill>
                <a:round/>
                <a:headEnd/>
                <a:tailEnd/>
              </a:ln>
            </p:spPr>
            <p:txBody>
              <a:bodyPr wrap="none" anchor="ctr"/>
              <a:lstStyle/>
              <a:p>
                <a:endParaRPr lang="ar-IQ"/>
              </a:p>
            </p:txBody>
          </p:sp>
          <p:sp>
            <p:nvSpPr>
              <p:cNvPr id="43038" name="Oval 8"/>
              <p:cNvSpPr>
                <a:spLocks noChangeArrowheads="1"/>
              </p:cNvSpPr>
              <p:nvPr/>
            </p:nvSpPr>
            <p:spPr bwMode="auto">
              <a:xfrm>
                <a:off x="1440" y="2208"/>
                <a:ext cx="144" cy="144"/>
              </a:xfrm>
              <a:prstGeom prst="ellipse">
                <a:avLst/>
              </a:prstGeom>
              <a:solidFill>
                <a:schemeClr val="accent2"/>
              </a:solidFill>
              <a:ln w="9525">
                <a:solidFill>
                  <a:schemeClr val="tx1"/>
                </a:solidFill>
                <a:round/>
                <a:headEnd/>
                <a:tailEnd/>
              </a:ln>
            </p:spPr>
            <p:txBody>
              <a:bodyPr wrap="none" anchor="ctr"/>
              <a:lstStyle/>
              <a:p>
                <a:endParaRPr lang="ar-IQ"/>
              </a:p>
            </p:txBody>
          </p:sp>
          <p:sp>
            <p:nvSpPr>
              <p:cNvPr id="43039" name="Oval 9"/>
              <p:cNvSpPr>
                <a:spLocks noChangeArrowheads="1"/>
              </p:cNvSpPr>
              <p:nvPr/>
            </p:nvSpPr>
            <p:spPr bwMode="auto">
              <a:xfrm>
                <a:off x="4176" y="2208"/>
                <a:ext cx="144" cy="144"/>
              </a:xfrm>
              <a:prstGeom prst="ellipse">
                <a:avLst/>
              </a:prstGeom>
              <a:solidFill>
                <a:schemeClr val="accent2"/>
              </a:solidFill>
              <a:ln w="9525">
                <a:solidFill>
                  <a:schemeClr val="tx1"/>
                </a:solidFill>
                <a:round/>
                <a:headEnd/>
                <a:tailEnd/>
              </a:ln>
            </p:spPr>
            <p:txBody>
              <a:bodyPr wrap="none" anchor="ctr"/>
              <a:lstStyle/>
              <a:p>
                <a:endParaRPr lang="ar-IQ"/>
              </a:p>
            </p:txBody>
          </p:sp>
          <p:sp>
            <p:nvSpPr>
              <p:cNvPr id="43040" name="Oval 10"/>
              <p:cNvSpPr>
                <a:spLocks noChangeArrowheads="1"/>
              </p:cNvSpPr>
              <p:nvPr/>
            </p:nvSpPr>
            <p:spPr bwMode="auto">
              <a:xfrm>
                <a:off x="4752" y="2832"/>
                <a:ext cx="144" cy="144"/>
              </a:xfrm>
              <a:prstGeom prst="ellipse">
                <a:avLst/>
              </a:prstGeom>
              <a:solidFill>
                <a:schemeClr val="accent2"/>
              </a:solidFill>
              <a:ln w="9525">
                <a:solidFill>
                  <a:schemeClr val="tx1"/>
                </a:solidFill>
                <a:round/>
                <a:headEnd/>
                <a:tailEnd/>
              </a:ln>
            </p:spPr>
            <p:txBody>
              <a:bodyPr wrap="none" anchor="ctr"/>
              <a:lstStyle/>
              <a:p>
                <a:endParaRPr lang="ar-IQ"/>
              </a:p>
            </p:txBody>
          </p:sp>
          <p:sp>
            <p:nvSpPr>
              <p:cNvPr id="43041" name="Oval 11"/>
              <p:cNvSpPr>
                <a:spLocks noChangeArrowheads="1"/>
              </p:cNvSpPr>
              <p:nvPr/>
            </p:nvSpPr>
            <p:spPr bwMode="auto">
              <a:xfrm>
                <a:off x="3696" y="2832"/>
                <a:ext cx="144" cy="144"/>
              </a:xfrm>
              <a:prstGeom prst="ellipse">
                <a:avLst/>
              </a:prstGeom>
              <a:solidFill>
                <a:schemeClr val="accent2"/>
              </a:solidFill>
              <a:ln w="9525">
                <a:solidFill>
                  <a:schemeClr val="tx1"/>
                </a:solidFill>
                <a:round/>
                <a:headEnd/>
                <a:tailEnd/>
              </a:ln>
            </p:spPr>
            <p:txBody>
              <a:bodyPr wrap="none" anchor="ctr"/>
              <a:lstStyle/>
              <a:p>
                <a:endParaRPr lang="ar-IQ"/>
              </a:p>
            </p:txBody>
          </p:sp>
          <p:sp>
            <p:nvSpPr>
              <p:cNvPr id="43042" name="Oval 12"/>
              <p:cNvSpPr>
                <a:spLocks noChangeArrowheads="1"/>
              </p:cNvSpPr>
              <p:nvPr/>
            </p:nvSpPr>
            <p:spPr bwMode="auto">
              <a:xfrm>
                <a:off x="2016" y="2832"/>
                <a:ext cx="144" cy="144"/>
              </a:xfrm>
              <a:prstGeom prst="ellipse">
                <a:avLst/>
              </a:prstGeom>
              <a:solidFill>
                <a:schemeClr val="accent2"/>
              </a:solidFill>
              <a:ln w="9525">
                <a:solidFill>
                  <a:schemeClr val="tx1"/>
                </a:solidFill>
                <a:round/>
                <a:headEnd/>
                <a:tailEnd/>
              </a:ln>
            </p:spPr>
            <p:txBody>
              <a:bodyPr wrap="none" anchor="ctr"/>
              <a:lstStyle/>
              <a:p>
                <a:endParaRPr lang="ar-IQ"/>
              </a:p>
            </p:txBody>
          </p:sp>
          <p:sp>
            <p:nvSpPr>
              <p:cNvPr id="43043" name="Oval 13"/>
              <p:cNvSpPr>
                <a:spLocks noChangeArrowheads="1"/>
              </p:cNvSpPr>
              <p:nvPr/>
            </p:nvSpPr>
            <p:spPr bwMode="auto">
              <a:xfrm>
                <a:off x="912" y="2832"/>
                <a:ext cx="144" cy="144"/>
              </a:xfrm>
              <a:prstGeom prst="ellipse">
                <a:avLst/>
              </a:prstGeom>
              <a:solidFill>
                <a:schemeClr val="accent2"/>
              </a:solidFill>
              <a:ln w="9525">
                <a:solidFill>
                  <a:schemeClr val="tx1"/>
                </a:solidFill>
                <a:round/>
                <a:headEnd/>
                <a:tailEnd/>
              </a:ln>
            </p:spPr>
            <p:txBody>
              <a:bodyPr wrap="none" anchor="ctr"/>
              <a:lstStyle/>
              <a:p>
                <a:endParaRPr lang="ar-IQ"/>
              </a:p>
            </p:txBody>
          </p:sp>
          <p:sp>
            <p:nvSpPr>
              <p:cNvPr id="43044" name="Oval 14"/>
              <p:cNvSpPr>
                <a:spLocks noChangeArrowheads="1"/>
              </p:cNvSpPr>
              <p:nvPr/>
            </p:nvSpPr>
            <p:spPr bwMode="auto">
              <a:xfrm>
                <a:off x="1680" y="3552"/>
                <a:ext cx="144" cy="144"/>
              </a:xfrm>
              <a:prstGeom prst="ellipse">
                <a:avLst/>
              </a:prstGeom>
              <a:solidFill>
                <a:schemeClr val="accent2"/>
              </a:solidFill>
              <a:ln w="9525">
                <a:solidFill>
                  <a:schemeClr val="tx1"/>
                </a:solidFill>
                <a:round/>
                <a:headEnd/>
                <a:tailEnd/>
              </a:ln>
            </p:spPr>
            <p:txBody>
              <a:bodyPr wrap="none" anchor="ctr"/>
              <a:lstStyle/>
              <a:p>
                <a:endParaRPr lang="ar-IQ"/>
              </a:p>
            </p:txBody>
          </p:sp>
          <p:sp>
            <p:nvSpPr>
              <p:cNvPr id="43045" name="Oval 15"/>
              <p:cNvSpPr>
                <a:spLocks noChangeArrowheads="1"/>
              </p:cNvSpPr>
              <p:nvPr/>
            </p:nvSpPr>
            <p:spPr bwMode="auto">
              <a:xfrm>
                <a:off x="3408" y="3552"/>
                <a:ext cx="144" cy="144"/>
              </a:xfrm>
              <a:prstGeom prst="ellipse">
                <a:avLst/>
              </a:prstGeom>
              <a:solidFill>
                <a:schemeClr val="accent2"/>
              </a:solidFill>
              <a:ln w="9525">
                <a:solidFill>
                  <a:schemeClr val="tx1"/>
                </a:solidFill>
                <a:round/>
                <a:headEnd/>
                <a:tailEnd/>
              </a:ln>
            </p:spPr>
            <p:txBody>
              <a:bodyPr wrap="none" anchor="ctr"/>
              <a:lstStyle/>
              <a:p>
                <a:endParaRPr lang="ar-IQ"/>
              </a:p>
            </p:txBody>
          </p:sp>
          <p:sp>
            <p:nvSpPr>
              <p:cNvPr id="43046" name="Oval 16"/>
              <p:cNvSpPr>
                <a:spLocks noChangeArrowheads="1"/>
              </p:cNvSpPr>
              <p:nvPr/>
            </p:nvSpPr>
            <p:spPr bwMode="auto">
              <a:xfrm>
                <a:off x="2400" y="3552"/>
                <a:ext cx="144" cy="144"/>
              </a:xfrm>
              <a:prstGeom prst="ellipse">
                <a:avLst/>
              </a:prstGeom>
              <a:solidFill>
                <a:schemeClr val="accent2"/>
              </a:solidFill>
              <a:ln w="9525">
                <a:solidFill>
                  <a:schemeClr val="tx1"/>
                </a:solidFill>
                <a:round/>
                <a:headEnd/>
                <a:tailEnd/>
              </a:ln>
            </p:spPr>
            <p:txBody>
              <a:bodyPr wrap="none" anchor="ctr"/>
              <a:lstStyle/>
              <a:p>
                <a:endParaRPr lang="ar-IQ"/>
              </a:p>
            </p:txBody>
          </p:sp>
          <p:sp>
            <p:nvSpPr>
              <p:cNvPr id="43047" name="Oval 17"/>
              <p:cNvSpPr>
                <a:spLocks noChangeArrowheads="1"/>
              </p:cNvSpPr>
              <p:nvPr/>
            </p:nvSpPr>
            <p:spPr bwMode="auto">
              <a:xfrm>
                <a:off x="1248" y="3552"/>
                <a:ext cx="144" cy="144"/>
              </a:xfrm>
              <a:prstGeom prst="ellipse">
                <a:avLst/>
              </a:prstGeom>
              <a:solidFill>
                <a:schemeClr val="accent2"/>
              </a:solidFill>
              <a:ln w="9525">
                <a:solidFill>
                  <a:schemeClr val="tx1"/>
                </a:solidFill>
                <a:round/>
                <a:headEnd/>
                <a:tailEnd/>
              </a:ln>
            </p:spPr>
            <p:txBody>
              <a:bodyPr wrap="none" anchor="ctr"/>
              <a:lstStyle/>
              <a:p>
                <a:endParaRPr lang="ar-IQ"/>
              </a:p>
            </p:txBody>
          </p:sp>
          <p:sp>
            <p:nvSpPr>
              <p:cNvPr id="43048" name="Oval 18"/>
              <p:cNvSpPr>
                <a:spLocks noChangeArrowheads="1"/>
              </p:cNvSpPr>
              <p:nvPr/>
            </p:nvSpPr>
            <p:spPr bwMode="auto">
              <a:xfrm>
                <a:off x="576" y="3552"/>
                <a:ext cx="144" cy="144"/>
              </a:xfrm>
              <a:prstGeom prst="ellipse">
                <a:avLst/>
              </a:prstGeom>
              <a:solidFill>
                <a:schemeClr val="accent2"/>
              </a:solidFill>
              <a:ln w="9525">
                <a:solidFill>
                  <a:schemeClr val="tx1"/>
                </a:solidFill>
                <a:round/>
                <a:headEnd/>
                <a:tailEnd/>
              </a:ln>
            </p:spPr>
            <p:txBody>
              <a:bodyPr wrap="none" anchor="ctr"/>
              <a:lstStyle/>
              <a:p>
                <a:endParaRPr lang="ar-IQ"/>
              </a:p>
            </p:txBody>
          </p:sp>
          <p:sp>
            <p:nvSpPr>
              <p:cNvPr id="43049" name="Line 19"/>
              <p:cNvSpPr>
                <a:spLocks noChangeShapeType="1"/>
              </p:cNvSpPr>
              <p:nvPr/>
            </p:nvSpPr>
            <p:spPr bwMode="auto">
              <a:xfrm flipH="1">
                <a:off x="1580" y="1728"/>
                <a:ext cx="1204" cy="518"/>
              </a:xfrm>
              <a:prstGeom prst="line">
                <a:avLst/>
              </a:prstGeom>
              <a:noFill/>
              <a:ln w="9525">
                <a:solidFill>
                  <a:schemeClr val="tx1"/>
                </a:solidFill>
                <a:round/>
                <a:headEnd/>
                <a:tailEnd type="triangle" w="med" len="med"/>
              </a:ln>
            </p:spPr>
            <p:txBody>
              <a:bodyPr wrap="none"/>
              <a:lstStyle/>
              <a:p>
                <a:endParaRPr lang="ar-IQ"/>
              </a:p>
            </p:txBody>
          </p:sp>
          <p:sp>
            <p:nvSpPr>
              <p:cNvPr id="43050" name="Line 20"/>
              <p:cNvSpPr>
                <a:spLocks noChangeShapeType="1"/>
              </p:cNvSpPr>
              <p:nvPr/>
            </p:nvSpPr>
            <p:spPr bwMode="auto">
              <a:xfrm>
                <a:off x="2905" y="1744"/>
                <a:ext cx="1267" cy="502"/>
              </a:xfrm>
              <a:prstGeom prst="line">
                <a:avLst/>
              </a:prstGeom>
              <a:noFill/>
              <a:ln w="9525">
                <a:solidFill>
                  <a:schemeClr val="tx1"/>
                </a:solidFill>
                <a:round/>
                <a:headEnd/>
                <a:tailEnd type="triangle" w="med" len="med"/>
              </a:ln>
            </p:spPr>
            <p:txBody>
              <a:bodyPr wrap="none"/>
              <a:lstStyle/>
              <a:p>
                <a:endParaRPr lang="ar-IQ"/>
              </a:p>
            </p:txBody>
          </p:sp>
          <p:sp>
            <p:nvSpPr>
              <p:cNvPr id="43051" name="Line 21"/>
              <p:cNvSpPr>
                <a:spLocks noChangeShapeType="1"/>
              </p:cNvSpPr>
              <p:nvPr/>
            </p:nvSpPr>
            <p:spPr bwMode="auto">
              <a:xfrm flipH="1">
                <a:off x="1037" y="2329"/>
                <a:ext cx="428" cy="526"/>
              </a:xfrm>
              <a:prstGeom prst="line">
                <a:avLst/>
              </a:prstGeom>
              <a:noFill/>
              <a:ln w="9525">
                <a:solidFill>
                  <a:schemeClr val="tx1"/>
                </a:solidFill>
                <a:round/>
                <a:headEnd/>
                <a:tailEnd type="triangle" w="med" len="med"/>
              </a:ln>
            </p:spPr>
            <p:txBody>
              <a:bodyPr wrap="none"/>
              <a:lstStyle/>
              <a:p>
                <a:endParaRPr lang="ar-IQ"/>
              </a:p>
            </p:txBody>
          </p:sp>
          <p:sp>
            <p:nvSpPr>
              <p:cNvPr id="43052" name="Line 22"/>
              <p:cNvSpPr>
                <a:spLocks noChangeShapeType="1"/>
              </p:cNvSpPr>
              <p:nvPr/>
            </p:nvSpPr>
            <p:spPr bwMode="auto">
              <a:xfrm>
                <a:off x="1580" y="2329"/>
                <a:ext cx="452" cy="518"/>
              </a:xfrm>
              <a:prstGeom prst="line">
                <a:avLst/>
              </a:prstGeom>
              <a:noFill/>
              <a:ln w="9525">
                <a:solidFill>
                  <a:schemeClr val="tx1"/>
                </a:solidFill>
                <a:round/>
                <a:headEnd/>
                <a:tailEnd type="triangle" w="med" len="med"/>
              </a:ln>
            </p:spPr>
            <p:txBody>
              <a:bodyPr wrap="none"/>
              <a:lstStyle/>
              <a:p>
                <a:endParaRPr lang="ar-IQ"/>
              </a:p>
            </p:txBody>
          </p:sp>
          <p:sp>
            <p:nvSpPr>
              <p:cNvPr id="43053" name="Line 23"/>
              <p:cNvSpPr>
                <a:spLocks noChangeShapeType="1"/>
              </p:cNvSpPr>
              <p:nvPr/>
            </p:nvSpPr>
            <p:spPr bwMode="auto">
              <a:xfrm>
                <a:off x="4295" y="2337"/>
                <a:ext cx="486" cy="502"/>
              </a:xfrm>
              <a:prstGeom prst="line">
                <a:avLst/>
              </a:prstGeom>
              <a:noFill/>
              <a:ln w="9525">
                <a:solidFill>
                  <a:schemeClr val="tx1"/>
                </a:solidFill>
                <a:round/>
                <a:headEnd/>
                <a:tailEnd type="triangle" w="med" len="med"/>
              </a:ln>
            </p:spPr>
            <p:txBody>
              <a:bodyPr wrap="none"/>
              <a:lstStyle/>
              <a:p>
                <a:endParaRPr lang="ar-IQ"/>
              </a:p>
            </p:txBody>
          </p:sp>
          <p:sp>
            <p:nvSpPr>
              <p:cNvPr id="43054" name="Line 24"/>
              <p:cNvSpPr>
                <a:spLocks noChangeShapeType="1"/>
              </p:cNvSpPr>
              <p:nvPr/>
            </p:nvSpPr>
            <p:spPr bwMode="auto">
              <a:xfrm flipH="1">
                <a:off x="3818" y="2345"/>
                <a:ext cx="403" cy="502"/>
              </a:xfrm>
              <a:prstGeom prst="line">
                <a:avLst/>
              </a:prstGeom>
              <a:noFill/>
              <a:ln w="9525">
                <a:solidFill>
                  <a:schemeClr val="tx1"/>
                </a:solidFill>
                <a:round/>
                <a:headEnd/>
                <a:tailEnd type="triangle" w="med" len="med"/>
              </a:ln>
            </p:spPr>
            <p:txBody>
              <a:bodyPr wrap="none"/>
              <a:lstStyle/>
              <a:p>
                <a:endParaRPr lang="ar-IQ"/>
              </a:p>
            </p:txBody>
          </p:sp>
          <p:sp>
            <p:nvSpPr>
              <p:cNvPr id="43055" name="Line 25"/>
              <p:cNvSpPr>
                <a:spLocks noChangeShapeType="1"/>
              </p:cNvSpPr>
              <p:nvPr/>
            </p:nvSpPr>
            <p:spPr bwMode="auto">
              <a:xfrm flipH="1">
                <a:off x="667" y="2962"/>
                <a:ext cx="279" cy="593"/>
              </a:xfrm>
              <a:prstGeom prst="line">
                <a:avLst/>
              </a:prstGeom>
              <a:noFill/>
              <a:ln w="9525">
                <a:solidFill>
                  <a:schemeClr val="tx1"/>
                </a:solidFill>
                <a:round/>
                <a:headEnd/>
                <a:tailEnd type="triangle" w="med" len="med"/>
              </a:ln>
            </p:spPr>
            <p:txBody>
              <a:bodyPr wrap="none"/>
              <a:lstStyle/>
              <a:p>
                <a:endParaRPr lang="ar-IQ"/>
              </a:p>
            </p:txBody>
          </p:sp>
          <p:sp>
            <p:nvSpPr>
              <p:cNvPr id="43056" name="Line 26"/>
              <p:cNvSpPr>
                <a:spLocks noChangeShapeType="1"/>
              </p:cNvSpPr>
              <p:nvPr/>
            </p:nvSpPr>
            <p:spPr bwMode="auto">
              <a:xfrm>
                <a:off x="1012" y="2971"/>
                <a:ext cx="280" cy="584"/>
              </a:xfrm>
              <a:prstGeom prst="line">
                <a:avLst/>
              </a:prstGeom>
              <a:noFill/>
              <a:ln w="9525">
                <a:solidFill>
                  <a:schemeClr val="tx1"/>
                </a:solidFill>
                <a:round/>
                <a:headEnd/>
                <a:tailEnd type="triangle" w="med" len="med"/>
              </a:ln>
            </p:spPr>
            <p:txBody>
              <a:bodyPr wrap="none"/>
              <a:lstStyle/>
              <a:p>
                <a:endParaRPr lang="ar-IQ"/>
              </a:p>
            </p:txBody>
          </p:sp>
          <p:sp>
            <p:nvSpPr>
              <p:cNvPr id="43057" name="Line 27"/>
              <p:cNvSpPr>
                <a:spLocks noChangeShapeType="1"/>
              </p:cNvSpPr>
              <p:nvPr/>
            </p:nvSpPr>
            <p:spPr bwMode="auto">
              <a:xfrm flipH="1">
                <a:off x="1761" y="2971"/>
                <a:ext cx="288" cy="592"/>
              </a:xfrm>
              <a:prstGeom prst="line">
                <a:avLst/>
              </a:prstGeom>
              <a:noFill/>
              <a:ln w="9525">
                <a:solidFill>
                  <a:schemeClr val="tx1"/>
                </a:solidFill>
                <a:round/>
                <a:headEnd/>
                <a:tailEnd type="triangle" w="med" len="med"/>
              </a:ln>
            </p:spPr>
            <p:txBody>
              <a:bodyPr wrap="none"/>
              <a:lstStyle/>
              <a:p>
                <a:endParaRPr lang="ar-IQ"/>
              </a:p>
            </p:txBody>
          </p:sp>
          <p:sp>
            <p:nvSpPr>
              <p:cNvPr id="43058" name="Line 28"/>
              <p:cNvSpPr>
                <a:spLocks noChangeShapeType="1"/>
              </p:cNvSpPr>
              <p:nvPr/>
            </p:nvSpPr>
            <p:spPr bwMode="auto">
              <a:xfrm>
                <a:off x="2115" y="2971"/>
                <a:ext cx="321" cy="592"/>
              </a:xfrm>
              <a:prstGeom prst="line">
                <a:avLst/>
              </a:prstGeom>
              <a:noFill/>
              <a:ln w="9525">
                <a:solidFill>
                  <a:schemeClr val="tx1"/>
                </a:solidFill>
                <a:round/>
                <a:headEnd/>
                <a:tailEnd type="triangle" w="med" len="med"/>
              </a:ln>
            </p:spPr>
            <p:txBody>
              <a:bodyPr wrap="none"/>
              <a:lstStyle/>
              <a:p>
                <a:endParaRPr lang="ar-IQ"/>
              </a:p>
            </p:txBody>
          </p:sp>
          <p:sp>
            <p:nvSpPr>
              <p:cNvPr id="43059" name="Oval 29"/>
              <p:cNvSpPr>
                <a:spLocks noChangeArrowheads="1"/>
              </p:cNvSpPr>
              <p:nvPr/>
            </p:nvSpPr>
            <p:spPr bwMode="auto">
              <a:xfrm>
                <a:off x="2784" y="1632"/>
                <a:ext cx="144" cy="144"/>
              </a:xfrm>
              <a:prstGeom prst="ellipse">
                <a:avLst/>
              </a:prstGeom>
              <a:solidFill>
                <a:srgbClr val="FF3300"/>
              </a:solidFill>
              <a:ln w="9525">
                <a:solidFill>
                  <a:schemeClr val="tx1"/>
                </a:solidFill>
                <a:round/>
                <a:headEnd/>
                <a:tailEnd/>
              </a:ln>
            </p:spPr>
            <p:txBody>
              <a:bodyPr wrap="none" anchor="ctr"/>
              <a:lstStyle/>
              <a:p>
                <a:endParaRPr lang="ar-IQ"/>
              </a:p>
            </p:txBody>
          </p:sp>
          <p:grpSp>
            <p:nvGrpSpPr>
              <p:cNvPr id="4" name="Group 30"/>
              <p:cNvGrpSpPr>
                <a:grpSpLocks/>
              </p:cNvGrpSpPr>
              <p:nvPr/>
            </p:nvGrpSpPr>
            <p:grpSpPr bwMode="auto">
              <a:xfrm>
                <a:off x="3984" y="3552"/>
                <a:ext cx="144" cy="144"/>
                <a:chOff x="4176" y="3552"/>
                <a:chExt cx="144" cy="144"/>
              </a:xfrm>
            </p:grpSpPr>
            <p:sp>
              <p:nvSpPr>
                <p:cNvPr id="43067" name="Oval 31"/>
                <p:cNvSpPr>
                  <a:spLocks noChangeArrowheads="1"/>
                </p:cNvSpPr>
                <p:nvPr/>
              </p:nvSpPr>
              <p:spPr bwMode="auto">
                <a:xfrm>
                  <a:off x="4176" y="3552"/>
                  <a:ext cx="144" cy="144"/>
                </a:xfrm>
                <a:prstGeom prst="ellipse">
                  <a:avLst/>
                </a:prstGeom>
                <a:solidFill>
                  <a:schemeClr val="accent2"/>
                </a:solidFill>
                <a:ln w="9525">
                  <a:solidFill>
                    <a:schemeClr val="tx1"/>
                  </a:solidFill>
                  <a:round/>
                  <a:headEnd/>
                  <a:tailEnd/>
                </a:ln>
              </p:spPr>
              <p:txBody>
                <a:bodyPr wrap="none" anchor="ctr"/>
                <a:lstStyle/>
                <a:p>
                  <a:endParaRPr lang="ar-IQ"/>
                </a:p>
              </p:txBody>
            </p:sp>
            <p:sp>
              <p:nvSpPr>
                <p:cNvPr id="43068" name="Oval 32"/>
                <p:cNvSpPr>
                  <a:spLocks noChangeArrowheads="1"/>
                </p:cNvSpPr>
                <p:nvPr/>
              </p:nvSpPr>
              <p:spPr bwMode="auto">
                <a:xfrm>
                  <a:off x="4176" y="3552"/>
                  <a:ext cx="144" cy="144"/>
                </a:xfrm>
                <a:prstGeom prst="ellipse">
                  <a:avLst/>
                </a:prstGeom>
                <a:solidFill>
                  <a:srgbClr val="33CC33"/>
                </a:solidFill>
                <a:ln w="9525">
                  <a:solidFill>
                    <a:schemeClr val="tx1"/>
                  </a:solidFill>
                  <a:round/>
                  <a:headEnd/>
                  <a:tailEnd/>
                </a:ln>
              </p:spPr>
              <p:txBody>
                <a:bodyPr wrap="none" anchor="ctr"/>
                <a:lstStyle/>
                <a:p>
                  <a:endParaRPr lang="ar-IQ"/>
                </a:p>
              </p:txBody>
            </p:sp>
          </p:grpSp>
          <p:sp>
            <p:nvSpPr>
              <p:cNvPr id="43061" name="Oval 33"/>
              <p:cNvSpPr>
                <a:spLocks noChangeArrowheads="1"/>
              </p:cNvSpPr>
              <p:nvPr/>
            </p:nvSpPr>
            <p:spPr bwMode="auto">
              <a:xfrm>
                <a:off x="4512" y="3552"/>
                <a:ext cx="144" cy="144"/>
              </a:xfrm>
              <a:prstGeom prst="ellipse">
                <a:avLst/>
              </a:prstGeom>
              <a:solidFill>
                <a:schemeClr val="accent2"/>
              </a:solidFill>
              <a:ln w="9525">
                <a:solidFill>
                  <a:schemeClr val="tx1"/>
                </a:solidFill>
                <a:round/>
                <a:headEnd/>
                <a:tailEnd/>
              </a:ln>
            </p:spPr>
            <p:txBody>
              <a:bodyPr wrap="none" anchor="ctr"/>
              <a:lstStyle/>
              <a:p>
                <a:endParaRPr lang="ar-IQ"/>
              </a:p>
            </p:txBody>
          </p:sp>
          <p:sp>
            <p:nvSpPr>
              <p:cNvPr id="43062" name="Oval 34"/>
              <p:cNvSpPr>
                <a:spLocks noChangeArrowheads="1"/>
              </p:cNvSpPr>
              <p:nvPr/>
            </p:nvSpPr>
            <p:spPr bwMode="auto">
              <a:xfrm>
                <a:off x="5088" y="3552"/>
                <a:ext cx="144" cy="144"/>
              </a:xfrm>
              <a:prstGeom prst="ellipse">
                <a:avLst/>
              </a:prstGeom>
              <a:solidFill>
                <a:schemeClr val="accent2"/>
              </a:solidFill>
              <a:ln w="9525">
                <a:solidFill>
                  <a:schemeClr val="tx1"/>
                </a:solidFill>
                <a:round/>
                <a:headEnd/>
                <a:tailEnd/>
              </a:ln>
            </p:spPr>
            <p:txBody>
              <a:bodyPr wrap="none" anchor="ctr"/>
              <a:lstStyle/>
              <a:p>
                <a:endParaRPr lang="ar-IQ"/>
              </a:p>
            </p:txBody>
          </p:sp>
          <p:sp>
            <p:nvSpPr>
              <p:cNvPr id="43063" name="Line 35"/>
              <p:cNvSpPr>
                <a:spLocks noChangeShapeType="1"/>
              </p:cNvSpPr>
              <p:nvPr/>
            </p:nvSpPr>
            <p:spPr bwMode="auto">
              <a:xfrm flipH="1">
                <a:off x="3497" y="2962"/>
                <a:ext cx="222" cy="601"/>
              </a:xfrm>
              <a:prstGeom prst="line">
                <a:avLst/>
              </a:prstGeom>
              <a:noFill/>
              <a:ln w="9525">
                <a:solidFill>
                  <a:schemeClr val="tx1"/>
                </a:solidFill>
                <a:round/>
                <a:headEnd/>
                <a:tailEnd type="triangle" w="med" len="med"/>
              </a:ln>
            </p:spPr>
            <p:txBody>
              <a:bodyPr wrap="none"/>
              <a:lstStyle/>
              <a:p>
                <a:endParaRPr lang="ar-IQ"/>
              </a:p>
            </p:txBody>
          </p:sp>
          <p:sp>
            <p:nvSpPr>
              <p:cNvPr id="43064" name="Line 36"/>
              <p:cNvSpPr>
                <a:spLocks noChangeShapeType="1"/>
              </p:cNvSpPr>
              <p:nvPr/>
            </p:nvSpPr>
            <p:spPr bwMode="auto">
              <a:xfrm>
                <a:off x="3818" y="2954"/>
                <a:ext cx="222" cy="601"/>
              </a:xfrm>
              <a:prstGeom prst="line">
                <a:avLst/>
              </a:prstGeom>
              <a:noFill/>
              <a:ln w="9525">
                <a:solidFill>
                  <a:schemeClr val="tx1"/>
                </a:solidFill>
                <a:round/>
                <a:headEnd/>
                <a:tailEnd type="triangle" w="med" len="med"/>
              </a:ln>
            </p:spPr>
            <p:txBody>
              <a:bodyPr wrap="none"/>
              <a:lstStyle/>
              <a:p>
                <a:endParaRPr lang="ar-IQ"/>
              </a:p>
            </p:txBody>
          </p:sp>
          <p:sp>
            <p:nvSpPr>
              <p:cNvPr id="43065" name="Line 37"/>
              <p:cNvSpPr>
                <a:spLocks noChangeShapeType="1"/>
              </p:cNvSpPr>
              <p:nvPr/>
            </p:nvSpPr>
            <p:spPr bwMode="auto">
              <a:xfrm flipH="1">
                <a:off x="4583" y="2971"/>
                <a:ext cx="206" cy="584"/>
              </a:xfrm>
              <a:prstGeom prst="line">
                <a:avLst/>
              </a:prstGeom>
              <a:noFill/>
              <a:ln w="9525">
                <a:solidFill>
                  <a:schemeClr val="tx1"/>
                </a:solidFill>
                <a:round/>
                <a:headEnd/>
                <a:tailEnd type="triangle" w="med" len="med"/>
              </a:ln>
            </p:spPr>
            <p:txBody>
              <a:bodyPr wrap="none"/>
              <a:lstStyle/>
              <a:p>
                <a:endParaRPr lang="ar-IQ"/>
              </a:p>
            </p:txBody>
          </p:sp>
          <p:sp>
            <p:nvSpPr>
              <p:cNvPr id="43066" name="Line 38"/>
              <p:cNvSpPr>
                <a:spLocks noChangeShapeType="1"/>
              </p:cNvSpPr>
              <p:nvPr/>
            </p:nvSpPr>
            <p:spPr bwMode="auto">
              <a:xfrm>
                <a:off x="4880" y="2962"/>
                <a:ext cx="246" cy="601"/>
              </a:xfrm>
              <a:prstGeom prst="line">
                <a:avLst/>
              </a:prstGeom>
              <a:noFill/>
              <a:ln w="9525">
                <a:solidFill>
                  <a:schemeClr val="tx1"/>
                </a:solidFill>
                <a:round/>
                <a:headEnd/>
                <a:tailEnd type="triangle" w="med" len="med"/>
              </a:ln>
            </p:spPr>
            <p:txBody>
              <a:bodyPr wrap="none"/>
              <a:lstStyle/>
              <a:p>
                <a:endParaRPr lang="ar-IQ"/>
              </a:p>
            </p:txBody>
          </p:sp>
        </p:grpSp>
        <p:sp>
          <p:nvSpPr>
            <p:cNvPr id="43033" name="Text Box 39"/>
            <p:cNvSpPr txBox="1">
              <a:spLocks noChangeArrowheads="1"/>
            </p:cNvSpPr>
            <p:nvPr/>
          </p:nvSpPr>
          <p:spPr bwMode="auto">
            <a:xfrm>
              <a:off x="1248" y="2064"/>
              <a:ext cx="221" cy="288"/>
            </a:xfrm>
            <a:prstGeom prst="rect">
              <a:avLst/>
            </a:prstGeom>
            <a:noFill/>
            <a:ln w="9525">
              <a:noFill/>
              <a:miter lim="800000"/>
              <a:headEnd/>
              <a:tailEnd/>
            </a:ln>
          </p:spPr>
          <p:txBody>
            <a:bodyPr wrap="none">
              <a:spAutoFit/>
            </a:bodyPr>
            <a:lstStyle/>
            <a:p>
              <a:r>
                <a:rPr lang="en-US" sz="2400">
                  <a:latin typeface="Tahoma" pitchFamily="34" charset="0"/>
                </a:rPr>
                <a:t>2</a:t>
              </a:r>
            </a:p>
          </p:txBody>
        </p:sp>
        <p:sp>
          <p:nvSpPr>
            <p:cNvPr id="43034" name="Text Box 40"/>
            <p:cNvSpPr txBox="1">
              <a:spLocks noChangeArrowheads="1"/>
            </p:cNvSpPr>
            <p:nvPr/>
          </p:nvSpPr>
          <p:spPr bwMode="auto">
            <a:xfrm>
              <a:off x="4320" y="2064"/>
              <a:ext cx="221" cy="288"/>
            </a:xfrm>
            <a:prstGeom prst="rect">
              <a:avLst/>
            </a:prstGeom>
            <a:noFill/>
            <a:ln w="9525">
              <a:noFill/>
              <a:miter lim="800000"/>
              <a:headEnd/>
              <a:tailEnd/>
            </a:ln>
          </p:spPr>
          <p:txBody>
            <a:bodyPr wrap="none">
              <a:spAutoFit/>
            </a:bodyPr>
            <a:lstStyle/>
            <a:p>
              <a:r>
                <a:rPr lang="en-US" sz="2400">
                  <a:latin typeface="Tahoma" pitchFamily="34" charset="0"/>
                </a:rPr>
                <a:t>3</a:t>
              </a:r>
            </a:p>
          </p:txBody>
        </p:sp>
        <p:sp>
          <p:nvSpPr>
            <p:cNvPr id="43035" name="Text Box 41"/>
            <p:cNvSpPr txBox="1">
              <a:spLocks noChangeArrowheads="1"/>
            </p:cNvSpPr>
            <p:nvPr/>
          </p:nvSpPr>
          <p:spPr bwMode="auto">
            <a:xfrm>
              <a:off x="720" y="2640"/>
              <a:ext cx="221" cy="288"/>
            </a:xfrm>
            <a:prstGeom prst="rect">
              <a:avLst/>
            </a:prstGeom>
            <a:noFill/>
            <a:ln w="9525">
              <a:noFill/>
              <a:miter lim="800000"/>
              <a:headEnd/>
              <a:tailEnd/>
            </a:ln>
          </p:spPr>
          <p:txBody>
            <a:bodyPr wrap="none">
              <a:spAutoFit/>
            </a:bodyPr>
            <a:lstStyle/>
            <a:p>
              <a:r>
                <a:rPr lang="en-US" sz="2400">
                  <a:latin typeface="Tahoma" pitchFamily="34" charset="0"/>
                </a:rPr>
                <a:t>4</a:t>
              </a:r>
            </a:p>
          </p:txBody>
        </p:sp>
        <p:sp>
          <p:nvSpPr>
            <p:cNvPr id="43036" name="Text Box 42"/>
            <p:cNvSpPr txBox="1">
              <a:spLocks noChangeArrowheads="1"/>
            </p:cNvSpPr>
            <p:nvPr/>
          </p:nvSpPr>
          <p:spPr bwMode="auto">
            <a:xfrm>
              <a:off x="2112" y="2640"/>
              <a:ext cx="221" cy="288"/>
            </a:xfrm>
            <a:prstGeom prst="rect">
              <a:avLst/>
            </a:prstGeom>
            <a:noFill/>
            <a:ln w="9525">
              <a:noFill/>
              <a:miter lim="800000"/>
              <a:headEnd/>
              <a:tailEnd/>
            </a:ln>
          </p:spPr>
          <p:txBody>
            <a:bodyPr wrap="none">
              <a:spAutoFit/>
            </a:bodyPr>
            <a:lstStyle/>
            <a:p>
              <a:r>
                <a:rPr lang="en-US" sz="2400">
                  <a:latin typeface="Tahoma" pitchFamily="34" charset="0"/>
                </a:rPr>
                <a:t>5</a:t>
              </a:r>
            </a:p>
          </p:txBody>
        </p:sp>
      </p:grpSp>
      <p:sp>
        <p:nvSpPr>
          <p:cNvPr id="43014" name="Oval 43"/>
          <p:cNvSpPr>
            <a:spLocks noChangeArrowheads="1"/>
          </p:cNvSpPr>
          <p:nvPr/>
        </p:nvSpPr>
        <p:spPr bwMode="auto">
          <a:xfrm>
            <a:off x="6629400" y="3505200"/>
            <a:ext cx="228600" cy="228600"/>
          </a:xfrm>
          <a:prstGeom prst="ellipse">
            <a:avLst/>
          </a:prstGeom>
          <a:solidFill>
            <a:schemeClr val="tx2"/>
          </a:solidFill>
          <a:ln w="9525">
            <a:solidFill>
              <a:schemeClr val="tx1"/>
            </a:solidFill>
            <a:round/>
            <a:headEnd/>
            <a:tailEnd/>
          </a:ln>
        </p:spPr>
        <p:txBody>
          <a:bodyPr wrap="none" anchor="ctr"/>
          <a:lstStyle/>
          <a:p>
            <a:endParaRPr lang="ar-IQ"/>
          </a:p>
        </p:txBody>
      </p:sp>
      <p:sp>
        <p:nvSpPr>
          <p:cNvPr id="43015" name="Oval 44"/>
          <p:cNvSpPr>
            <a:spLocks noChangeArrowheads="1"/>
          </p:cNvSpPr>
          <p:nvPr/>
        </p:nvSpPr>
        <p:spPr bwMode="auto">
          <a:xfrm>
            <a:off x="2286000" y="3505200"/>
            <a:ext cx="228600" cy="228600"/>
          </a:xfrm>
          <a:prstGeom prst="ellipse">
            <a:avLst/>
          </a:prstGeom>
          <a:solidFill>
            <a:schemeClr val="accent1"/>
          </a:solidFill>
          <a:ln w="9525">
            <a:solidFill>
              <a:schemeClr val="tx1"/>
            </a:solidFill>
            <a:round/>
            <a:headEnd/>
            <a:tailEnd/>
          </a:ln>
        </p:spPr>
        <p:txBody>
          <a:bodyPr wrap="none" anchor="ctr"/>
          <a:lstStyle/>
          <a:p>
            <a:endParaRPr lang="ar-IQ"/>
          </a:p>
        </p:txBody>
      </p:sp>
      <p:sp>
        <p:nvSpPr>
          <p:cNvPr id="43016" name="Oval 45"/>
          <p:cNvSpPr>
            <a:spLocks noChangeArrowheads="1"/>
          </p:cNvSpPr>
          <p:nvPr/>
        </p:nvSpPr>
        <p:spPr bwMode="auto">
          <a:xfrm>
            <a:off x="4419600" y="2590800"/>
            <a:ext cx="228600" cy="228600"/>
          </a:xfrm>
          <a:prstGeom prst="ellipse">
            <a:avLst/>
          </a:prstGeom>
          <a:solidFill>
            <a:schemeClr val="tx2"/>
          </a:solidFill>
          <a:ln w="9525">
            <a:solidFill>
              <a:schemeClr val="tx1"/>
            </a:solidFill>
            <a:round/>
            <a:headEnd/>
            <a:tailEnd/>
          </a:ln>
        </p:spPr>
        <p:txBody>
          <a:bodyPr wrap="none" anchor="ctr"/>
          <a:lstStyle/>
          <a:p>
            <a:endParaRPr lang="ar-IQ"/>
          </a:p>
        </p:txBody>
      </p:sp>
      <p:sp>
        <p:nvSpPr>
          <p:cNvPr id="43017" name="Line 46"/>
          <p:cNvSpPr>
            <a:spLocks noChangeShapeType="1"/>
          </p:cNvSpPr>
          <p:nvPr/>
        </p:nvSpPr>
        <p:spPr bwMode="auto">
          <a:xfrm flipH="1">
            <a:off x="5551488" y="4702175"/>
            <a:ext cx="352425" cy="954088"/>
          </a:xfrm>
          <a:prstGeom prst="line">
            <a:avLst/>
          </a:prstGeom>
          <a:noFill/>
          <a:ln w="9525">
            <a:solidFill>
              <a:schemeClr val="tx1"/>
            </a:solidFill>
            <a:round/>
            <a:headEnd/>
            <a:tailEnd type="triangle" w="med" len="med"/>
          </a:ln>
        </p:spPr>
        <p:txBody>
          <a:bodyPr wrap="none"/>
          <a:lstStyle/>
          <a:p>
            <a:endParaRPr lang="ar-IQ"/>
          </a:p>
        </p:txBody>
      </p:sp>
      <p:sp>
        <p:nvSpPr>
          <p:cNvPr id="43018" name="Line 47"/>
          <p:cNvSpPr>
            <a:spLocks noChangeShapeType="1"/>
          </p:cNvSpPr>
          <p:nvPr/>
        </p:nvSpPr>
        <p:spPr bwMode="auto">
          <a:xfrm>
            <a:off x="6061075" y="4689475"/>
            <a:ext cx="352425" cy="954088"/>
          </a:xfrm>
          <a:prstGeom prst="line">
            <a:avLst/>
          </a:prstGeom>
          <a:noFill/>
          <a:ln w="9525">
            <a:solidFill>
              <a:schemeClr val="tx1"/>
            </a:solidFill>
            <a:round/>
            <a:headEnd/>
            <a:tailEnd type="triangle" w="med" len="med"/>
          </a:ln>
        </p:spPr>
        <p:txBody>
          <a:bodyPr wrap="none"/>
          <a:lstStyle/>
          <a:p>
            <a:endParaRPr lang="ar-IQ"/>
          </a:p>
        </p:txBody>
      </p:sp>
      <p:sp>
        <p:nvSpPr>
          <p:cNvPr id="43019" name="Oval 48"/>
          <p:cNvSpPr>
            <a:spLocks noChangeArrowheads="1"/>
          </p:cNvSpPr>
          <p:nvPr/>
        </p:nvSpPr>
        <p:spPr bwMode="auto">
          <a:xfrm>
            <a:off x="3200400" y="4495800"/>
            <a:ext cx="228600" cy="228600"/>
          </a:xfrm>
          <a:prstGeom prst="ellipse">
            <a:avLst/>
          </a:prstGeom>
          <a:solidFill>
            <a:schemeClr val="bg1"/>
          </a:solidFill>
          <a:ln w="9525">
            <a:solidFill>
              <a:schemeClr val="tx1"/>
            </a:solidFill>
            <a:round/>
            <a:headEnd/>
            <a:tailEnd/>
          </a:ln>
        </p:spPr>
        <p:txBody>
          <a:bodyPr wrap="none" anchor="ctr"/>
          <a:lstStyle/>
          <a:p>
            <a:endParaRPr lang="ar-IQ"/>
          </a:p>
        </p:txBody>
      </p:sp>
      <p:sp>
        <p:nvSpPr>
          <p:cNvPr id="43020" name="Oval 49"/>
          <p:cNvSpPr>
            <a:spLocks noChangeArrowheads="1"/>
          </p:cNvSpPr>
          <p:nvPr/>
        </p:nvSpPr>
        <p:spPr bwMode="auto">
          <a:xfrm>
            <a:off x="1447800" y="4495800"/>
            <a:ext cx="228600" cy="228600"/>
          </a:xfrm>
          <a:prstGeom prst="ellipse">
            <a:avLst/>
          </a:prstGeom>
          <a:solidFill>
            <a:schemeClr val="accent1"/>
          </a:solidFill>
          <a:ln w="9525">
            <a:solidFill>
              <a:schemeClr val="tx1"/>
            </a:solidFill>
            <a:round/>
            <a:headEnd/>
            <a:tailEnd/>
          </a:ln>
        </p:spPr>
        <p:txBody>
          <a:bodyPr wrap="none" anchor="ctr"/>
          <a:lstStyle/>
          <a:p>
            <a:endParaRPr lang="ar-IQ"/>
          </a:p>
        </p:txBody>
      </p:sp>
      <p:sp>
        <p:nvSpPr>
          <p:cNvPr id="43021" name="Oval 50"/>
          <p:cNvSpPr>
            <a:spLocks noChangeArrowheads="1"/>
          </p:cNvSpPr>
          <p:nvPr/>
        </p:nvSpPr>
        <p:spPr bwMode="auto">
          <a:xfrm>
            <a:off x="2286000" y="3505200"/>
            <a:ext cx="228600" cy="228600"/>
          </a:xfrm>
          <a:prstGeom prst="ellipse">
            <a:avLst/>
          </a:prstGeom>
          <a:solidFill>
            <a:schemeClr val="bg1"/>
          </a:solidFill>
          <a:ln w="9525">
            <a:solidFill>
              <a:schemeClr val="tx1"/>
            </a:solidFill>
            <a:round/>
            <a:headEnd/>
            <a:tailEnd/>
          </a:ln>
        </p:spPr>
        <p:txBody>
          <a:bodyPr wrap="none" anchor="ctr"/>
          <a:lstStyle/>
          <a:p>
            <a:endParaRPr lang="ar-IQ"/>
          </a:p>
        </p:txBody>
      </p:sp>
      <p:sp>
        <p:nvSpPr>
          <p:cNvPr id="43022" name="Oval 51"/>
          <p:cNvSpPr>
            <a:spLocks noChangeArrowheads="1"/>
          </p:cNvSpPr>
          <p:nvPr/>
        </p:nvSpPr>
        <p:spPr bwMode="auto">
          <a:xfrm>
            <a:off x="1447800" y="4495800"/>
            <a:ext cx="228600" cy="228600"/>
          </a:xfrm>
          <a:prstGeom prst="ellipse">
            <a:avLst/>
          </a:prstGeom>
          <a:solidFill>
            <a:schemeClr val="bg1"/>
          </a:solidFill>
          <a:ln w="9525">
            <a:solidFill>
              <a:schemeClr val="tx1"/>
            </a:solidFill>
            <a:round/>
            <a:headEnd/>
            <a:tailEnd/>
          </a:ln>
        </p:spPr>
        <p:txBody>
          <a:bodyPr wrap="none" anchor="ctr"/>
          <a:lstStyle/>
          <a:p>
            <a:endParaRPr lang="ar-IQ"/>
          </a:p>
        </p:txBody>
      </p:sp>
      <p:sp>
        <p:nvSpPr>
          <p:cNvPr id="43023" name="Oval 52"/>
          <p:cNvSpPr>
            <a:spLocks noChangeArrowheads="1"/>
          </p:cNvSpPr>
          <p:nvPr/>
        </p:nvSpPr>
        <p:spPr bwMode="auto">
          <a:xfrm>
            <a:off x="1981200" y="5638800"/>
            <a:ext cx="228600" cy="228600"/>
          </a:xfrm>
          <a:prstGeom prst="ellipse">
            <a:avLst/>
          </a:prstGeom>
          <a:solidFill>
            <a:schemeClr val="bg1"/>
          </a:solidFill>
          <a:ln w="9525">
            <a:solidFill>
              <a:schemeClr val="tx1"/>
            </a:solidFill>
            <a:round/>
            <a:headEnd/>
            <a:tailEnd/>
          </a:ln>
        </p:spPr>
        <p:txBody>
          <a:bodyPr wrap="none" anchor="ctr"/>
          <a:lstStyle/>
          <a:p>
            <a:endParaRPr lang="ar-IQ"/>
          </a:p>
        </p:txBody>
      </p:sp>
      <p:sp>
        <p:nvSpPr>
          <p:cNvPr id="43024" name="Oval 53"/>
          <p:cNvSpPr>
            <a:spLocks noChangeArrowheads="1"/>
          </p:cNvSpPr>
          <p:nvPr/>
        </p:nvSpPr>
        <p:spPr bwMode="auto">
          <a:xfrm>
            <a:off x="914400" y="5638800"/>
            <a:ext cx="228600" cy="228600"/>
          </a:xfrm>
          <a:prstGeom prst="ellipse">
            <a:avLst/>
          </a:prstGeom>
          <a:solidFill>
            <a:schemeClr val="bg1"/>
          </a:solidFill>
          <a:ln w="9525">
            <a:solidFill>
              <a:schemeClr val="tx1"/>
            </a:solidFill>
            <a:round/>
            <a:headEnd/>
            <a:tailEnd/>
          </a:ln>
        </p:spPr>
        <p:txBody>
          <a:bodyPr wrap="none" anchor="ctr"/>
          <a:lstStyle/>
          <a:p>
            <a:endParaRPr lang="ar-IQ"/>
          </a:p>
        </p:txBody>
      </p:sp>
      <p:sp>
        <p:nvSpPr>
          <p:cNvPr id="43025" name="Oval 54"/>
          <p:cNvSpPr>
            <a:spLocks noChangeArrowheads="1"/>
          </p:cNvSpPr>
          <p:nvPr/>
        </p:nvSpPr>
        <p:spPr bwMode="auto">
          <a:xfrm>
            <a:off x="914400" y="5638800"/>
            <a:ext cx="228600" cy="228600"/>
          </a:xfrm>
          <a:prstGeom prst="ellipse">
            <a:avLst/>
          </a:prstGeom>
          <a:noFill/>
          <a:ln w="9525">
            <a:solidFill>
              <a:schemeClr val="tx1"/>
            </a:solidFill>
            <a:round/>
            <a:headEnd/>
            <a:tailEnd/>
          </a:ln>
        </p:spPr>
        <p:txBody>
          <a:bodyPr wrap="none" anchor="ctr"/>
          <a:lstStyle/>
          <a:p>
            <a:endParaRPr lang="ar-IQ"/>
          </a:p>
        </p:txBody>
      </p:sp>
      <p:sp>
        <p:nvSpPr>
          <p:cNvPr id="43026" name="Oval 55"/>
          <p:cNvSpPr>
            <a:spLocks noChangeArrowheads="1"/>
          </p:cNvSpPr>
          <p:nvPr/>
        </p:nvSpPr>
        <p:spPr bwMode="auto">
          <a:xfrm>
            <a:off x="3810000" y="5638800"/>
            <a:ext cx="228600" cy="228600"/>
          </a:xfrm>
          <a:prstGeom prst="ellipse">
            <a:avLst/>
          </a:prstGeom>
          <a:solidFill>
            <a:schemeClr val="bg1"/>
          </a:solidFill>
          <a:ln w="9525">
            <a:solidFill>
              <a:schemeClr val="tx1"/>
            </a:solidFill>
            <a:round/>
            <a:headEnd/>
            <a:tailEnd/>
          </a:ln>
        </p:spPr>
        <p:txBody>
          <a:bodyPr wrap="none" anchor="ctr"/>
          <a:lstStyle/>
          <a:p>
            <a:endParaRPr lang="ar-IQ"/>
          </a:p>
        </p:txBody>
      </p:sp>
      <p:sp>
        <p:nvSpPr>
          <p:cNvPr id="43027" name="Oval 56"/>
          <p:cNvSpPr>
            <a:spLocks noChangeArrowheads="1"/>
          </p:cNvSpPr>
          <p:nvPr/>
        </p:nvSpPr>
        <p:spPr bwMode="auto">
          <a:xfrm>
            <a:off x="2667000" y="5638800"/>
            <a:ext cx="228600" cy="228600"/>
          </a:xfrm>
          <a:prstGeom prst="ellipse">
            <a:avLst/>
          </a:prstGeom>
          <a:solidFill>
            <a:schemeClr val="bg1"/>
          </a:solidFill>
          <a:ln w="9525">
            <a:solidFill>
              <a:schemeClr val="tx1"/>
            </a:solidFill>
            <a:round/>
            <a:headEnd/>
            <a:tailEnd/>
          </a:ln>
        </p:spPr>
        <p:txBody>
          <a:bodyPr wrap="none" anchor="ctr"/>
          <a:lstStyle/>
          <a:p>
            <a:endParaRPr lang="ar-IQ"/>
          </a:p>
        </p:txBody>
      </p:sp>
      <p:sp>
        <p:nvSpPr>
          <p:cNvPr id="43028" name="Oval 57"/>
          <p:cNvSpPr>
            <a:spLocks noChangeArrowheads="1"/>
          </p:cNvSpPr>
          <p:nvPr/>
        </p:nvSpPr>
        <p:spPr bwMode="auto">
          <a:xfrm>
            <a:off x="7543800" y="4495800"/>
            <a:ext cx="228600" cy="228600"/>
          </a:xfrm>
          <a:prstGeom prst="ellipse">
            <a:avLst/>
          </a:prstGeom>
          <a:solidFill>
            <a:schemeClr val="accent1"/>
          </a:solidFill>
          <a:ln w="9525">
            <a:solidFill>
              <a:schemeClr val="tx1"/>
            </a:solidFill>
            <a:round/>
            <a:headEnd/>
            <a:tailEnd/>
          </a:ln>
        </p:spPr>
        <p:txBody>
          <a:bodyPr wrap="none" anchor="ctr"/>
          <a:lstStyle/>
          <a:p>
            <a:endParaRPr lang="ar-IQ"/>
          </a:p>
        </p:txBody>
      </p:sp>
      <p:sp>
        <p:nvSpPr>
          <p:cNvPr id="43029" name="Oval 58"/>
          <p:cNvSpPr>
            <a:spLocks noChangeArrowheads="1"/>
          </p:cNvSpPr>
          <p:nvPr/>
        </p:nvSpPr>
        <p:spPr bwMode="auto">
          <a:xfrm>
            <a:off x="5867400" y="4495800"/>
            <a:ext cx="228600" cy="228600"/>
          </a:xfrm>
          <a:prstGeom prst="ellipse">
            <a:avLst/>
          </a:prstGeom>
          <a:solidFill>
            <a:schemeClr val="tx2"/>
          </a:solidFill>
          <a:ln w="9525">
            <a:solidFill>
              <a:schemeClr val="tx1"/>
            </a:solidFill>
            <a:round/>
            <a:headEnd/>
            <a:tailEnd/>
          </a:ln>
        </p:spPr>
        <p:txBody>
          <a:bodyPr wrap="none" anchor="ctr"/>
          <a:lstStyle/>
          <a:p>
            <a:endParaRPr lang="ar-IQ"/>
          </a:p>
        </p:txBody>
      </p:sp>
      <p:sp>
        <p:nvSpPr>
          <p:cNvPr id="43030" name="Oval 59"/>
          <p:cNvSpPr>
            <a:spLocks noChangeArrowheads="1"/>
          </p:cNvSpPr>
          <p:nvPr/>
        </p:nvSpPr>
        <p:spPr bwMode="auto">
          <a:xfrm>
            <a:off x="6324600" y="5638800"/>
            <a:ext cx="228600" cy="228600"/>
          </a:xfrm>
          <a:prstGeom prst="ellipse">
            <a:avLst/>
          </a:prstGeom>
          <a:solidFill>
            <a:schemeClr val="accent1"/>
          </a:solidFill>
          <a:ln w="28575">
            <a:solidFill>
              <a:srgbClr val="33CC33"/>
            </a:solidFill>
            <a:round/>
            <a:headEnd/>
            <a:tailEnd/>
          </a:ln>
        </p:spPr>
        <p:txBody>
          <a:bodyPr wrap="none" anchor="ctr"/>
          <a:lstStyle/>
          <a:p>
            <a:endParaRPr lang="ar-IQ"/>
          </a:p>
        </p:txBody>
      </p:sp>
      <p:sp>
        <p:nvSpPr>
          <p:cNvPr id="43031" name="Oval 60"/>
          <p:cNvSpPr>
            <a:spLocks noChangeArrowheads="1"/>
          </p:cNvSpPr>
          <p:nvPr/>
        </p:nvSpPr>
        <p:spPr bwMode="auto">
          <a:xfrm>
            <a:off x="5410200" y="5638800"/>
            <a:ext cx="228600" cy="228600"/>
          </a:xfrm>
          <a:prstGeom prst="ellipse">
            <a:avLst/>
          </a:prstGeom>
          <a:solidFill>
            <a:schemeClr val="accent1"/>
          </a:solidFill>
          <a:ln w="9525">
            <a:solidFill>
              <a:schemeClr val="tx1"/>
            </a:solidFill>
            <a:round/>
            <a:headEnd/>
            <a:tailEnd/>
          </a:ln>
        </p:spPr>
        <p:txBody>
          <a:bodyPr wrap="none" anchor="ctr"/>
          <a:lstStyle/>
          <a:p>
            <a:endParaRPr lang="ar-IQ"/>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p:cNvPicPr>
            <a:picLocks noChangeAspect="1" noChangeArrowheads="1"/>
          </p:cNvPicPr>
          <p:nvPr/>
        </p:nvPicPr>
        <p:blipFill>
          <a:blip r:embed="rId2"/>
          <a:srcRect/>
          <a:stretch>
            <a:fillRect/>
          </a:stretch>
        </p:blipFill>
        <p:spPr bwMode="auto">
          <a:xfrm>
            <a:off x="214313" y="642938"/>
            <a:ext cx="8607425" cy="5572125"/>
          </a:xfrm>
          <a:prstGeom prst="rect">
            <a:avLst/>
          </a:prstGeom>
          <a:noFill/>
          <a:ln w="9525">
            <a:noFill/>
            <a:miter lim="800000"/>
            <a:headEnd/>
            <a:tailEnd/>
          </a:ln>
        </p:spPr>
      </p:pic>
      <p:sp>
        <p:nvSpPr>
          <p:cNvPr id="20483" name="Title 1"/>
          <p:cNvSpPr>
            <a:spLocks noGrp="1"/>
          </p:cNvSpPr>
          <p:nvPr>
            <p:ph type="title"/>
          </p:nvPr>
        </p:nvSpPr>
        <p:spPr>
          <a:xfrm>
            <a:off x="357188" y="0"/>
            <a:ext cx="8229600" cy="1143000"/>
          </a:xfrm>
        </p:spPr>
        <p:txBody>
          <a:bodyPr/>
          <a:lstStyle/>
          <a:p>
            <a:pPr rtl="0"/>
            <a:r>
              <a:rPr lang="ar-SA" b="1" smtClean="0"/>
              <a:t> </a:t>
            </a:r>
            <a:r>
              <a:rPr lang="en-US" smtClean="0">
                <a:solidFill>
                  <a:srgbClr val="C00000"/>
                </a:solidFill>
                <a:latin typeface="Comic Sans MS" pitchFamily="66" charset="0"/>
              </a:rPr>
              <a:t>Depth-First Search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214282" y="214290"/>
            <a:ext cx="7446635" cy="500066"/>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571472" y="928670"/>
            <a:ext cx="8071036" cy="1714512"/>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a:srcRect/>
          <a:stretch>
            <a:fillRect/>
          </a:stretch>
        </p:blipFill>
        <p:spPr bwMode="auto">
          <a:xfrm>
            <a:off x="500034" y="2786058"/>
            <a:ext cx="8430079" cy="221457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500063" y="0"/>
            <a:ext cx="8229600" cy="1143000"/>
          </a:xfrm>
        </p:spPr>
        <p:txBody>
          <a:bodyPr/>
          <a:lstStyle/>
          <a:p>
            <a:r>
              <a:rPr lang="en-US" smtClean="0">
                <a:solidFill>
                  <a:srgbClr val="C00000"/>
                </a:solidFill>
                <a:latin typeface="Comic Sans MS" pitchFamily="66" charset="0"/>
              </a:rPr>
              <a:t>Depth-First Search</a:t>
            </a:r>
          </a:p>
        </p:txBody>
      </p:sp>
      <p:sp>
        <p:nvSpPr>
          <p:cNvPr id="23555" name="Content Placeholder 2"/>
          <p:cNvSpPr>
            <a:spLocks noGrp="1"/>
          </p:cNvSpPr>
          <p:nvPr>
            <p:ph idx="1"/>
          </p:nvPr>
        </p:nvSpPr>
        <p:spPr>
          <a:xfrm>
            <a:off x="428596" y="1357298"/>
            <a:ext cx="8472488" cy="3357568"/>
          </a:xfrm>
        </p:spPr>
        <p:txBody>
          <a:bodyPr/>
          <a:lstStyle/>
          <a:p>
            <a:pPr algn="just" rtl="0"/>
            <a:r>
              <a:rPr lang="en-US" sz="2800" dirty="0" smtClean="0">
                <a:solidFill>
                  <a:srgbClr val="0070C0"/>
                </a:solidFill>
                <a:latin typeface="Comic Sans MS" pitchFamily="66" charset="0"/>
              </a:rPr>
              <a:t>As anyone who has used the</a:t>
            </a:r>
            <a:r>
              <a:rPr lang="en-US" sz="2800" dirty="0" smtClean="0">
                <a:solidFill>
                  <a:srgbClr val="FF0000"/>
                </a:solidFill>
                <a:latin typeface="Comic Sans MS" pitchFamily="66" charset="0"/>
              </a:rPr>
              <a:t> </a:t>
            </a:r>
            <a:r>
              <a:rPr lang="en-US" sz="2800" b="1" i="1" dirty="0" smtClean="0">
                <a:solidFill>
                  <a:srgbClr val="FF0000"/>
                </a:solidFill>
                <a:latin typeface="Comic Sans MS" pitchFamily="66" charset="0"/>
              </a:rPr>
              <a:t>find</a:t>
            </a:r>
            <a:r>
              <a:rPr lang="en-US" sz="2800" i="1" dirty="0" smtClean="0">
                <a:solidFill>
                  <a:srgbClr val="0070C0"/>
                </a:solidFill>
                <a:latin typeface="Comic Sans MS" pitchFamily="66" charset="0"/>
              </a:rPr>
              <a:t> </a:t>
            </a:r>
            <a:r>
              <a:rPr lang="en-US" sz="2800" dirty="0" smtClean="0">
                <a:solidFill>
                  <a:srgbClr val="0070C0"/>
                </a:solidFill>
                <a:latin typeface="Comic Sans MS" pitchFamily="66" charset="0"/>
              </a:rPr>
              <a:t>operation on their computer will know, depth-first search can run into problems. In particular, if a branch of the search tree is extremely large, or even infinite, then the search algorithm will spend an inordinate amount of time examining that branch, which might never lead to a goal state.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500063" y="0"/>
            <a:ext cx="8229600" cy="1143000"/>
          </a:xfrm>
        </p:spPr>
        <p:txBody>
          <a:bodyPr/>
          <a:lstStyle/>
          <a:p>
            <a:r>
              <a:rPr lang="en-US" smtClean="0">
                <a:solidFill>
                  <a:srgbClr val="C00000"/>
                </a:solidFill>
                <a:latin typeface="Comic Sans MS" pitchFamily="66" charset="0"/>
              </a:rPr>
              <a:t>Breadth-First Search</a:t>
            </a:r>
          </a:p>
        </p:txBody>
      </p:sp>
      <p:sp>
        <p:nvSpPr>
          <p:cNvPr id="24579" name="Content Placeholder 2"/>
          <p:cNvSpPr>
            <a:spLocks noGrp="1"/>
          </p:cNvSpPr>
          <p:nvPr>
            <p:ph idx="1"/>
          </p:nvPr>
        </p:nvSpPr>
        <p:spPr>
          <a:xfrm>
            <a:off x="457200" y="857250"/>
            <a:ext cx="8472488" cy="5357813"/>
          </a:xfrm>
        </p:spPr>
        <p:txBody>
          <a:bodyPr/>
          <a:lstStyle/>
          <a:p>
            <a:pPr algn="just" rtl="0"/>
            <a:r>
              <a:rPr lang="en-US" sz="2800" smtClean="0">
                <a:solidFill>
                  <a:srgbClr val="0070C0"/>
                </a:solidFill>
                <a:latin typeface="Comic Sans MS" pitchFamily="66" charset="0"/>
              </a:rPr>
              <a:t>An alternative to depth-first search is </a:t>
            </a:r>
            <a:r>
              <a:rPr lang="en-US" sz="2800" b="1" smtClean="0">
                <a:solidFill>
                  <a:srgbClr val="C00000"/>
                </a:solidFill>
                <a:latin typeface="Comic Sans MS" pitchFamily="66" charset="0"/>
              </a:rPr>
              <a:t>breadth-first search</a:t>
            </a:r>
            <a:r>
              <a:rPr lang="en-US" sz="2800" smtClean="0">
                <a:solidFill>
                  <a:srgbClr val="0070C0"/>
                </a:solidFill>
                <a:latin typeface="Comic Sans MS" pitchFamily="66" charset="0"/>
              </a:rPr>
              <a:t>. </a:t>
            </a:r>
          </a:p>
          <a:p>
            <a:pPr algn="just" rtl="0"/>
            <a:r>
              <a:rPr lang="en-US" sz="2800" smtClean="0">
                <a:solidFill>
                  <a:srgbClr val="0070C0"/>
                </a:solidFill>
                <a:latin typeface="Comic Sans MS" pitchFamily="66" charset="0"/>
              </a:rPr>
              <a:t>As its name suggests, this approach involves traversing a tree by breadth rather than by depth. As can be seen from next slide, the breadth-first algorithm starts by examining all nodes one level (sometimes called one </a:t>
            </a:r>
            <a:r>
              <a:rPr lang="en-US" sz="2800" b="1" smtClean="0">
                <a:solidFill>
                  <a:srgbClr val="0070C0"/>
                </a:solidFill>
                <a:latin typeface="Comic Sans MS" pitchFamily="66" charset="0"/>
              </a:rPr>
              <a:t>ply</a:t>
            </a:r>
            <a:r>
              <a:rPr lang="en-US" sz="2800" smtClean="0">
                <a:solidFill>
                  <a:srgbClr val="0070C0"/>
                </a:solidFill>
                <a:latin typeface="Comic Sans MS" pitchFamily="66" charset="0"/>
              </a:rPr>
              <a:t>)</a:t>
            </a:r>
            <a:r>
              <a:rPr lang="en-US" sz="2800" b="1" smtClean="0">
                <a:solidFill>
                  <a:srgbClr val="0070C0"/>
                </a:solidFill>
                <a:latin typeface="Comic Sans MS" pitchFamily="66" charset="0"/>
              </a:rPr>
              <a:t> </a:t>
            </a:r>
            <a:r>
              <a:rPr lang="en-US" sz="2800" smtClean="0">
                <a:solidFill>
                  <a:srgbClr val="0070C0"/>
                </a:solidFill>
                <a:latin typeface="Comic Sans MS" pitchFamily="66" charset="0"/>
              </a:rPr>
              <a:t>down from the root node.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500063" y="0"/>
            <a:ext cx="8229600" cy="1143000"/>
          </a:xfrm>
        </p:spPr>
        <p:txBody>
          <a:bodyPr/>
          <a:lstStyle/>
          <a:p>
            <a:r>
              <a:rPr lang="en-US" smtClean="0">
                <a:solidFill>
                  <a:srgbClr val="C00000"/>
                </a:solidFill>
                <a:latin typeface="Comic Sans MS" pitchFamily="66" charset="0"/>
              </a:rPr>
              <a:t>Breadth-First Search</a:t>
            </a:r>
          </a:p>
        </p:txBody>
      </p:sp>
      <p:sp>
        <p:nvSpPr>
          <p:cNvPr id="25603" name="Rectangle 5"/>
          <p:cNvSpPr>
            <a:spLocks noChangeArrowheads="1"/>
          </p:cNvSpPr>
          <p:nvPr/>
        </p:nvSpPr>
        <p:spPr bwMode="auto">
          <a:xfrm>
            <a:off x="500063" y="4786313"/>
            <a:ext cx="8215312" cy="1477962"/>
          </a:xfrm>
          <a:prstGeom prst="rect">
            <a:avLst/>
          </a:prstGeom>
          <a:noFill/>
          <a:ln w="9525">
            <a:noFill/>
            <a:miter lim="800000"/>
            <a:headEnd/>
            <a:tailEnd/>
          </a:ln>
        </p:spPr>
        <p:txBody>
          <a:bodyPr>
            <a:spAutoFit/>
          </a:bodyPr>
          <a:lstStyle/>
          <a:p>
            <a:pPr algn="just" rtl="0"/>
            <a:r>
              <a:rPr lang="en-US">
                <a:solidFill>
                  <a:srgbClr val="0070C0"/>
                </a:solidFill>
                <a:latin typeface="Comic Sans MS" pitchFamily="66" charset="0"/>
              </a:rPr>
              <a:t>If a goal state is reached here, success is reported. Otherwise, search continues by expanding paths from all the nodes in the current level down to the next level. In this way, search continues examining nodes in a particular level, reporting success when a goal node is found, and reporting failure if all nodes have been examined and no goal node has been found.</a:t>
            </a:r>
          </a:p>
        </p:txBody>
      </p:sp>
      <p:pic>
        <p:nvPicPr>
          <p:cNvPr id="25604" name="Picture 6"/>
          <p:cNvPicPr>
            <a:picLocks noGrp="1" noChangeAspect="1" noChangeArrowheads="1"/>
          </p:cNvPicPr>
          <p:nvPr>
            <p:ph idx="1"/>
          </p:nvPr>
        </p:nvPicPr>
        <p:blipFill>
          <a:blip r:embed="rId2"/>
          <a:srcRect/>
          <a:stretch>
            <a:fillRect/>
          </a:stretch>
        </p:blipFill>
        <p:spPr>
          <a:xfrm>
            <a:off x="1143000" y="928688"/>
            <a:ext cx="7134225" cy="3857625"/>
          </a:xfr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0930" name="Rectangle 2"/>
          <p:cNvSpPr>
            <a:spLocks noGrp="1" noChangeArrowheads="1"/>
          </p:cNvSpPr>
          <p:nvPr>
            <p:ph type="title"/>
          </p:nvPr>
        </p:nvSpPr>
        <p:spPr/>
        <p:txBody>
          <a:bodyPr/>
          <a:lstStyle/>
          <a:p>
            <a:pPr eaLnBrk="1" hangingPunct="1">
              <a:defRPr/>
            </a:pPr>
            <a:r>
              <a:rPr lang="en-US" sz="4000" b="1" smtClean="0">
                <a:effectLst>
                  <a:outerShdw blurRad="38100" dist="38100" dir="2700000" algn="tl">
                    <a:srgbClr val="C0C0C0"/>
                  </a:outerShdw>
                </a:effectLst>
              </a:rPr>
              <a:t>Breadth-First Strategy</a:t>
            </a:r>
          </a:p>
        </p:txBody>
      </p:sp>
      <p:sp>
        <p:nvSpPr>
          <p:cNvPr id="24579" name="Rectangle 3"/>
          <p:cNvSpPr>
            <a:spLocks noGrp="1" noChangeArrowheads="1"/>
          </p:cNvSpPr>
          <p:nvPr>
            <p:ph type="body" idx="1"/>
          </p:nvPr>
        </p:nvSpPr>
        <p:spPr/>
        <p:txBody>
          <a:bodyPr/>
          <a:lstStyle/>
          <a:p>
            <a:pPr eaLnBrk="1" hangingPunct="1">
              <a:buFontTx/>
              <a:buNone/>
            </a:pPr>
            <a:r>
              <a:rPr lang="en-US" smtClean="0"/>
              <a:t>  </a:t>
            </a:r>
            <a:r>
              <a:rPr lang="en-US" sz="2800" smtClean="0"/>
              <a:t>New nodes are inserted at the end of FRINGE</a:t>
            </a:r>
          </a:p>
        </p:txBody>
      </p:sp>
      <p:grpSp>
        <p:nvGrpSpPr>
          <p:cNvPr id="2" name="Group 4"/>
          <p:cNvGrpSpPr>
            <a:grpSpLocks/>
          </p:cNvGrpSpPr>
          <p:nvPr/>
        </p:nvGrpSpPr>
        <p:grpSpPr bwMode="auto">
          <a:xfrm>
            <a:off x="1219200" y="2743200"/>
            <a:ext cx="2819400" cy="2209800"/>
            <a:chOff x="768" y="1728"/>
            <a:chExt cx="1776" cy="1392"/>
          </a:xfrm>
        </p:grpSpPr>
        <p:grpSp>
          <p:nvGrpSpPr>
            <p:cNvPr id="3" name="Group 5"/>
            <p:cNvGrpSpPr>
              <a:grpSpLocks/>
            </p:cNvGrpSpPr>
            <p:nvPr/>
          </p:nvGrpSpPr>
          <p:grpSpPr bwMode="auto">
            <a:xfrm>
              <a:off x="960" y="1824"/>
              <a:ext cx="1584" cy="1296"/>
              <a:chOff x="960" y="1824"/>
              <a:chExt cx="1584" cy="1296"/>
            </a:xfrm>
          </p:grpSpPr>
          <p:grpSp>
            <p:nvGrpSpPr>
              <p:cNvPr id="4" name="Group 6"/>
              <p:cNvGrpSpPr>
                <a:grpSpLocks/>
              </p:cNvGrpSpPr>
              <p:nvPr/>
            </p:nvGrpSpPr>
            <p:grpSpPr bwMode="auto">
              <a:xfrm>
                <a:off x="960" y="1824"/>
                <a:ext cx="1584" cy="1296"/>
                <a:chOff x="1872" y="1872"/>
                <a:chExt cx="1584" cy="1296"/>
              </a:xfrm>
            </p:grpSpPr>
            <p:grpSp>
              <p:nvGrpSpPr>
                <p:cNvPr id="5" name="Group 7"/>
                <p:cNvGrpSpPr>
                  <a:grpSpLocks/>
                </p:cNvGrpSpPr>
                <p:nvPr/>
              </p:nvGrpSpPr>
              <p:grpSpPr bwMode="auto">
                <a:xfrm>
                  <a:off x="1872" y="1872"/>
                  <a:ext cx="1584" cy="1296"/>
                  <a:chOff x="1872" y="1872"/>
                  <a:chExt cx="1584" cy="1296"/>
                </a:xfrm>
              </p:grpSpPr>
              <p:sp>
                <p:nvSpPr>
                  <p:cNvPr id="24595" name="Oval 8"/>
                  <p:cNvSpPr>
                    <a:spLocks noChangeArrowheads="1"/>
                  </p:cNvSpPr>
                  <p:nvPr/>
                </p:nvSpPr>
                <p:spPr bwMode="auto">
                  <a:xfrm>
                    <a:off x="2592" y="1872"/>
                    <a:ext cx="144" cy="144"/>
                  </a:xfrm>
                  <a:prstGeom prst="ellipse">
                    <a:avLst/>
                  </a:prstGeom>
                  <a:solidFill>
                    <a:schemeClr val="accent2"/>
                  </a:solidFill>
                  <a:ln w="9525">
                    <a:solidFill>
                      <a:schemeClr val="tx1"/>
                    </a:solidFill>
                    <a:round/>
                    <a:headEnd/>
                    <a:tailEnd/>
                  </a:ln>
                </p:spPr>
                <p:txBody>
                  <a:bodyPr wrap="none" anchor="ctr"/>
                  <a:lstStyle/>
                  <a:p>
                    <a:endParaRPr lang="ar-IQ"/>
                  </a:p>
                </p:txBody>
              </p:sp>
              <p:sp>
                <p:nvSpPr>
                  <p:cNvPr id="24596" name="Oval 9"/>
                  <p:cNvSpPr>
                    <a:spLocks noChangeArrowheads="1"/>
                  </p:cNvSpPr>
                  <p:nvPr/>
                </p:nvSpPr>
                <p:spPr bwMode="auto">
                  <a:xfrm>
                    <a:off x="2160" y="2400"/>
                    <a:ext cx="144" cy="144"/>
                  </a:xfrm>
                  <a:prstGeom prst="ellipse">
                    <a:avLst/>
                  </a:prstGeom>
                  <a:solidFill>
                    <a:schemeClr val="accent2"/>
                  </a:solidFill>
                  <a:ln w="9525">
                    <a:solidFill>
                      <a:schemeClr val="tx1"/>
                    </a:solidFill>
                    <a:round/>
                    <a:headEnd/>
                    <a:tailEnd/>
                  </a:ln>
                </p:spPr>
                <p:txBody>
                  <a:bodyPr wrap="none" anchor="ctr"/>
                  <a:lstStyle/>
                  <a:p>
                    <a:endParaRPr lang="ar-IQ"/>
                  </a:p>
                </p:txBody>
              </p:sp>
              <p:sp>
                <p:nvSpPr>
                  <p:cNvPr id="24597" name="Oval 10"/>
                  <p:cNvSpPr>
                    <a:spLocks noChangeArrowheads="1"/>
                  </p:cNvSpPr>
                  <p:nvPr/>
                </p:nvSpPr>
                <p:spPr bwMode="auto">
                  <a:xfrm>
                    <a:off x="3024" y="2400"/>
                    <a:ext cx="144" cy="144"/>
                  </a:xfrm>
                  <a:prstGeom prst="ellipse">
                    <a:avLst/>
                  </a:prstGeom>
                  <a:solidFill>
                    <a:schemeClr val="accent2"/>
                  </a:solidFill>
                  <a:ln w="9525">
                    <a:solidFill>
                      <a:schemeClr val="tx1"/>
                    </a:solidFill>
                    <a:round/>
                    <a:headEnd/>
                    <a:tailEnd/>
                  </a:ln>
                </p:spPr>
                <p:txBody>
                  <a:bodyPr wrap="none" anchor="ctr"/>
                  <a:lstStyle/>
                  <a:p>
                    <a:endParaRPr lang="ar-IQ"/>
                  </a:p>
                </p:txBody>
              </p:sp>
              <p:sp>
                <p:nvSpPr>
                  <p:cNvPr id="24598" name="Oval 11"/>
                  <p:cNvSpPr>
                    <a:spLocks noChangeArrowheads="1"/>
                  </p:cNvSpPr>
                  <p:nvPr/>
                </p:nvSpPr>
                <p:spPr bwMode="auto">
                  <a:xfrm>
                    <a:off x="1872" y="3024"/>
                    <a:ext cx="144" cy="144"/>
                  </a:xfrm>
                  <a:prstGeom prst="ellipse">
                    <a:avLst/>
                  </a:prstGeom>
                  <a:solidFill>
                    <a:schemeClr val="accent2"/>
                  </a:solidFill>
                  <a:ln w="9525">
                    <a:solidFill>
                      <a:schemeClr val="tx1"/>
                    </a:solidFill>
                    <a:round/>
                    <a:headEnd/>
                    <a:tailEnd/>
                  </a:ln>
                </p:spPr>
                <p:txBody>
                  <a:bodyPr wrap="none" anchor="ctr"/>
                  <a:lstStyle/>
                  <a:p>
                    <a:endParaRPr lang="ar-IQ"/>
                  </a:p>
                </p:txBody>
              </p:sp>
              <p:sp>
                <p:nvSpPr>
                  <p:cNvPr id="24599" name="Oval 12"/>
                  <p:cNvSpPr>
                    <a:spLocks noChangeArrowheads="1"/>
                  </p:cNvSpPr>
                  <p:nvPr/>
                </p:nvSpPr>
                <p:spPr bwMode="auto">
                  <a:xfrm>
                    <a:off x="2400" y="3024"/>
                    <a:ext cx="144" cy="144"/>
                  </a:xfrm>
                  <a:prstGeom prst="ellipse">
                    <a:avLst/>
                  </a:prstGeom>
                  <a:solidFill>
                    <a:schemeClr val="accent2"/>
                  </a:solidFill>
                  <a:ln w="9525">
                    <a:solidFill>
                      <a:schemeClr val="tx1"/>
                    </a:solidFill>
                    <a:round/>
                    <a:headEnd/>
                    <a:tailEnd/>
                  </a:ln>
                </p:spPr>
                <p:txBody>
                  <a:bodyPr wrap="none" anchor="ctr"/>
                  <a:lstStyle/>
                  <a:p>
                    <a:endParaRPr lang="ar-IQ"/>
                  </a:p>
                </p:txBody>
              </p:sp>
              <p:sp>
                <p:nvSpPr>
                  <p:cNvPr id="24600" name="Oval 13"/>
                  <p:cNvSpPr>
                    <a:spLocks noChangeArrowheads="1"/>
                  </p:cNvSpPr>
                  <p:nvPr/>
                </p:nvSpPr>
                <p:spPr bwMode="auto">
                  <a:xfrm>
                    <a:off x="2784" y="3024"/>
                    <a:ext cx="144" cy="144"/>
                  </a:xfrm>
                  <a:prstGeom prst="ellipse">
                    <a:avLst/>
                  </a:prstGeom>
                  <a:solidFill>
                    <a:schemeClr val="accent2"/>
                  </a:solidFill>
                  <a:ln w="9525">
                    <a:solidFill>
                      <a:schemeClr val="tx1"/>
                    </a:solidFill>
                    <a:round/>
                    <a:headEnd/>
                    <a:tailEnd/>
                  </a:ln>
                </p:spPr>
                <p:txBody>
                  <a:bodyPr wrap="none" anchor="ctr"/>
                  <a:lstStyle/>
                  <a:p>
                    <a:endParaRPr lang="ar-IQ"/>
                  </a:p>
                </p:txBody>
              </p:sp>
              <p:sp>
                <p:nvSpPr>
                  <p:cNvPr id="24601" name="Oval 14"/>
                  <p:cNvSpPr>
                    <a:spLocks noChangeArrowheads="1"/>
                  </p:cNvSpPr>
                  <p:nvPr/>
                </p:nvSpPr>
                <p:spPr bwMode="auto">
                  <a:xfrm>
                    <a:off x="3312" y="3024"/>
                    <a:ext cx="144" cy="144"/>
                  </a:xfrm>
                  <a:prstGeom prst="ellipse">
                    <a:avLst/>
                  </a:prstGeom>
                  <a:solidFill>
                    <a:schemeClr val="accent2"/>
                  </a:solidFill>
                  <a:ln w="9525">
                    <a:solidFill>
                      <a:schemeClr val="tx1"/>
                    </a:solidFill>
                    <a:round/>
                    <a:headEnd/>
                    <a:tailEnd/>
                  </a:ln>
                </p:spPr>
                <p:txBody>
                  <a:bodyPr wrap="none" anchor="ctr"/>
                  <a:lstStyle/>
                  <a:p>
                    <a:endParaRPr lang="ar-IQ"/>
                  </a:p>
                </p:txBody>
              </p:sp>
              <p:sp>
                <p:nvSpPr>
                  <p:cNvPr id="24602" name="Line 15"/>
                  <p:cNvSpPr>
                    <a:spLocks noChangeShapeType="1"/>
                  </p:cNvSpPr>
                  <p:nvPr/>
                </p:nvSpPr>
                <p:spPr bwMode="auto">
                  <a:xfrm flipH="1">
                    <a:off x="2282" y="2000"/>
                    <a:ext cx="321" cy="411"/>
                  </a:xfrm>
                  <a:prstGeom prst="line">
                    <a:avLst/>
                  </a:prstGeom>
                  <a:noFill/>
                  <a:ln w="9525">
                    <a:solidFill>
                      <a:schemeClr val="tx1"/>
                    </a:solidFill>
                    <a:round/>
                    <a:headEnd/>
                    <a:tailEnd type="triangle" w="med" len="med"/>
                  </a:ln>
                </p:spPr>
                <p:txBody>
                  <a:bodyPr wrap="none"/>
                  <a:lstStyle/>
                  <a:p>
                    <a:endParaRPr lang="ar-IQ"/>
                  </a:p>
                </p:txBody>
              </p:sp>
              <p:sp>
                <p:nvSpPr>
                  <p:cNvPr id="24603" name="Line 16"/>
                  <p:cNvSpPr>
                    <a:spLocks noChangeShapeType="1"/>
                  </p:cNvSpPr>
                  <p:nvPr/>
                </p:nvSpPr>
                <p:spPr bwMode="auto">
                  <a:xfrm flipH="1">
                    <a:off x="1969" y="2534"/>
                    <a:ext cx="214" cy="494"/>
                  </a:xfrm>
                  <a:prstGeom prst="line">
                    <a:avLst/>
                  </a:prstGeom>
                  <a:noFill/>
                  <a:ln w="9525">
                    <a:solidFill>
                      <a:schemeClr val="tx1"/>
                    </a:solidFill>
                    <a:round/>
                    <a:headEnd/>
                    <a:tailEnd type="triangle" w="med" len="med"/>
                  </a:ln>
                </p:spPr>
                <p:txBody>
                  <a:bodyPr wrap="none"/>
                  <a:lstStyle/>
                  <a:p>
                    <a:endParaRPr lang="ar-IQ"/>
                  </a:p>
                </p:txBody>
              </p:sp>
              <p:sp>
                <p:nvSpPr>
                  <p:cNvPr id="24604" name="Line 17"/>
                  <p:cNvSpPr>
                    <a:spLocks noChangeShapeType="1"/>
                  </p:cNvSpPr>
                  <p:nvPr/>
                </p:nvSpPr>
                <p:spPr bwMode="auto">
                  <a:xfrm>
                    <a:off x="2726" y="2000"/>
                    <a:ext cx="321" cy="427"/>
                  </a:xfrm>
                  <a:prstGeom prst="line">
                    <a:avLst/>
                  </a:prstGeom>
                  <a:noFill/>
                  <a:ln w="9525">
                    <a:solidFill>
                      <a:schemeClr val="tx1"/>
                    </a:solidFill>
                    <a:round/>
                    <a:headEnd/>
                    <a:tailEnd type="triangle" w="med" len="med"/>
                  </a:ln>
                </p:spPr>
                <p:txBody>
                  <a:bodyPr wrap="none"/>
                  <a:lstStyle/>
                  <a:p>
                    <a:endParaRPr lang="ar-IQ"/>
                  </a:p>
                </p:txBody>
              </p:sp>
              <p:sp>
                <p:nvSpPr>
                  <p:cNvPr id="24605" name="Line 18"/>
                  <p:cNvSpPr>
                    <a:spLocks noChangeShapeType="1"/>
                  </p:cNvSpPr>
                  <p:nvPr/>
                </p:nvSpPr>
                <p:spPr bwMode="auto">
                  <a:xfrm flipH="1">
                    <a:off x="2866" y="2526"/>
                    <a:ext cx="198" cy="502"/>
                  </a:xfrm>
                  <a:prstGeom prst="line">
                    <a:avLst/>
                  </a:prstGeom>
                  <a:noFill/>
                  <a:ln w="9525">
                    <a:solidFill>
                      <a:schemeClr val="tx1"/>
                    </a:solidFill>
                    <a:round/>
                    <a:headEnd/>
                    <a:tailEnd type="triangle" w="med" len="med"/>
                  </a:ln>
                </p:spPr>
                <p:txBody>
                  <a:bodyPr wrap="none"/>
                  <a:lstStyle/>
                  <a:p>
                    <a:endParaRPr lang="ar-IQ"/>
                  </a:p>
                </p:txBody>
              </p:sp>
              <p:sp>
                <p:nvSpPr>
                  <p:cNvPr id="24606" name="Line 19"/>
                  <p:cNvSpPr>
                    <a:spLocks noChangeShapeType="1"/>
                  </p:cNvSpPr>
                  <p:nvPr/>
                </p:nvSpPr>
                <p:spPr bwMode="auto">
                  <a:xfrm>
                    <a:off x="2274" y="2534"/>
                    <a:ext cx="181" cy="494"/>
                  </a:xfrm>
                  <a:prstGeom prst="line">
                    <a:avLst/>
                  </a:prstGeom>
                  <a:noFill/>
                  <a:ln w="9525">
                    <a:solidFill>
                      <a:schemeClr val="tx1"/>
                    </a:solidFill>
                    <a:round/>
                    <a:headEnd/>
                    <a:tailEnd type="triangle" w="med" len="med"/>
                  </a:ln>
                </p:spPr>
                <p:txBody>
                  <a:bodyPr wrap="none"/>
                  <a:lstStyle/>
                  <a:p>
                    <a:endParaRPr lang="ar-IQ"/>
                  </a:p>
                </p:txBody>
              </p:sp>
              <p:sp>
                <p:nvSpPr>
                  <p:cNvPr id="24607" name="Line 20"/>
                  <p:cNvSpPr>
                    <a:spLocks noChangeShapeType="1"/>
                  </p:cNvSpPr>
                  <p:nvPr/>
                </p:nvSpPr>
                <p:spPr bwMode="auto">
                  <a:xfrm>
                    <a:off x="3146" y="2526"/>
                    <a:ext cx="214" cy="502"/>
                  </a:xfrm>
                  <a:prstGeom prst="line">
                    <a:avLst/>
                  </a:prstGeom>
                  <a:noFill/>
                  <a:ln w="9525">
                    <a:solidFill>
                      <a:schemeClr val="tx1"/>
                    </a:solidFill>
                    <a:round/>
                    <a:headEnd/>
                    <a:tailEnd type="triangle" w="med" len="med"/>
                  </a:ln>
                </p:spPr>
                <p:txBody>
                  <a:bodyPr wrap="none"/>
                  <a:lstStyle/>
                  <a:p>
                    <a:endParaRPr lang="ar-IQ"/>
                  </a:p>
                </p:txBody>
              </p:sp>
            </p:grpSp>
            <p:sp>
              <p:nvSpPr>
                <p:cNvPr id="24594" name="Oval 21"/>
                <p:cNvSpPr>
                  <a:spLocks noChangeArrowheads="1"/>
                </p:cNvSpPr>
                <p:nvPr/>
              </p:nvSpPr>
              <p:spPr bwMode="auto">
                <a:xfrm>
                  <a:off x="2592" y="1872"/>
                  <a:ext cx="144" cy="144"/>
                </a:xfrm>
                <a:prstGeom prst="ellipse">
                  <a:avLst/>
                </a:prstGeom>
                <a:solidFill>
                  <a:srgbClr val="FF3300"/>
                </a:solidFill>
                <a:ln w="9525">
                  <a:solidFill>
                    <a:schemeClr val="tx1"/>
                  </a:solidFill>
                  <a:round/>
                  <a:headEnd/>
                  <a:tailEnd/>
                </a:ln>
              </p:spPr>
              <p:txBody>
                <a:bodyPr wrap="none" anchor="ctr"/>
                <a:lstStyle/>
                <a:p>
                  <a:endParaRPr lang="ar-IQ"/>
                </a:p>
              </p:txBody>
            </p:sp>
          </p:grpSp>
          <p:sp>
            <p:nvSpPr>
              <p:cNvPr id="24592" name="Oval 22"/>
              <p:cNvSpPr>
                <a:spLocks noChangeArrowheads="1"/>
              </p:cNvSpPr>
              <p:nvPr/>
            </p:nvSpPr>
            <p:spPr bwMode="auto">
              <a:xfrm>
                <a:off x="2400" y="2976"/>
                <a:ext cx="144" cy="144"/>
              </a:xfrm>
              <a:prstGeom prst="ellipse">
                <a:avLst/>
              </a:prstGeom>
              <a:solidFill>
                <a:srgbClr val="33CC33"/>
              </a:solidFill>
              <a:ln w="9525">
                <a:solidFill>
                  <a:schemeClr val="tx1"/>
                </a:solidFill>
                <a:round/>
                <a:headEnd/>
                <a:tailEnd/>
              </a:ln>
            </p:spPr>
            <p:txBody>
              <a:bodyPr wrap="none" anchor="ctr"/>
              <a:lstStyle/>
              <a:p>
                <a:endParaRPr lang="ar-IQ"/>
              </a:p>
            </p:txBody>
          </p:sp>
        </p:grpSp>
        <p:sp>
          <p:nvSpPr>
            <p:cNvPr id="24584" name="Text Box 23"/>
            <p:cNvSpPr txBox="1">
              <a:spLocks noChangeArrowheads="1"/>
            </p:cNvSpPr>
            <p:nvPr/>
          </p:nvSpPr>
          <p:spPr bwMode="auto">
            <a:xfrm>
              <a:off x="1056" y="2256"/>
              <a:ext cx="221" cy="288"/>
            </a:xfrm>
            <a:prstGeom prst="rect">
              <a:avLst/>
            </a:prstGeom>
            <a:noFill/>
            <a:ln w="9525">
              <a:noFill/>
              <a:miter lim="800000"/>
              <a:headEnd/>
              <a:tailEnd/>
            </a:ln>
          </p:spPr>
          <p:txBody>
            <a:bodyPr wrap="none">
              <a:spAutoFit/>
            </a:bodyPr>
            <a:lstStyle/>
            <a:p>
              <a:r>
                <a:rPr lang="en-US" sz="2400">
                  <a:latin typeface="Tahoma" pitchFamily="34" charset="0"/>
                </a:rPr>
                <a:t>2</a:t>
              </a:r>
            </a:p>
          </p:txBody>
        </p:sp>
        <p:sp>
          <p:nvSpPr>
            <p:cNvPr id="24585" name="Text Box 24"/>
            <p:cNvSpPr txBox="1">
              <a:spLocks noChangeArrowheads="1"/>
            </p:cNvSpPr>
            <p:nvPr/>
          </p:nvSpPr>
          <p:spPr bwMode="auto">
            <a:xfrm>
              <a:off x="1872" y="2256"/>
              <a:ext cx="221" cy="288"/>
            </a:xfrm>
            <a:prstGeom prst="rect">
              <a:avLst/>
            </a:prstGeom>
            <a:noFill/>
            <a:ln w="9525">
              <a:noFill/>
              <a:miter lim="800000"/>
              <a:headEnd/>
              <a:tailEnd/>
            </a:ln>
          </p:spPr>
          <p:txBody>
            <a:bodyPr wrap="none">
              <a:spAutoFit/>
            </a:bodyPr>
            <a:lstStyle/>
            <a:p>
              <a:r>
                <a:rPr lang="en-US" sz="2400">
                  <a:latin typeface="Tahoma" pitchFamily="34" charset="0"/>
                </a:rPr>
                <a:t>3</a:t>
              </a:r>
            </a:p>
          </p:txBody>
        </p:sp>
        <p:sp>
          <p:nvSpPr>
            <p:cNvPr id="24586" name="Text Box 25"/>
            <p:cNvSpPr txBox="1">
              <a:spLocks noChangeArrowheads="1"/>
            </p:cNvSpPr>
            <p:nvPr/>
          </p:nvSpPr>
          <p:spPr bwMode="auto">
            <a:xfrm>
              <a:off x="768" y="2832"/>
              <a:ext cx="221" cy="288"/>
            </a:xfrm>
            <a:prstGeom prst="rect">
              <a:avLst/>
            </a:prstGeom>
            <a:noFill/>
            <a:ln w="9525">
              <a:noFill/>
              <a:miter lim="800000"/>
              <a:headEnd/>
              <a:tailEnd/>
            </a:ln>
          </p:spPr>
          <p:txBody>
            <a:bodyPr wrap="none">
              <a:spAutoFit/>
            </a:bodyPr>
            <a:lstStyle/>
            <a:p>
              <a:r>
                <a:rPr lang="en-US" sz="2400">
                  <a:latin typeface="Tahoma" pitchFamily="34" charset="0"/>
                </a:rPr>
                <a:t>4</a:t>
              </a:r>
            </a:p>
          </p:txBody>
        </p:sp>
        <p:sp>
          <p:nvSpPr>
            <p:cNvPr id="24587" name="Text Box 26"/>
            <p:cNvSpPr txBox="1">
              <a:spLocks noChangeArrowheads="1"/>
            </p:cNvSpPr>
            <p:nvPr/>
          </p:nvSpPr>
          <p:spPr bwMode="auto">
            <a:xfrm>
              <a:off x="1296" y="2832"/>
              <a:ext cx="221" cy="288"/>
            </a:xfrm>
            <a:prstGeom prst="rect">
              <a:avLst/>
            </a:prstGeom>
            <a:noFill/>
            <a:ln w="9525">
              <a:noFill/>
              <a:miter lim="800000"/>
              <a:headEnd/>
              <a:tailEnd/>
            </a:ln>
          </p:spPr>
          <p:txBody>
            <a:bodyPr wrap="none">
              <a:spAutoFit/>
            </a:bodyPr>
            <a:lstStyle/>
            <a:p>
              <a:r>
                <a:rPr lang="en-US" sz="2400">
                  <a:latin typeface="Tahoma" pitchFamily="34" charset="0"/>
                </a:rPr>
                <a:t>5</a:t>
              </a:r>
            </a:p>
          </p:txBody>
        </p:sp>
        <p:sp>
          <p:nvSpPr>
            <p:cNvPr id="24588" name="Text Box 27"/>
            <p:cNvSpPr txBox="1">
              <a:spLocks noChangeArrowheads="1"/>
            </p:cNvSpPr>
            <p:nvPr/>
          </p:nvSpPr>
          <p:spPr bwMode="auto">
            <a:xfrm>
              <a:off x="1488" y="1728"/>
              <a:ext cx="221" cy="288"/>
            </a:xfrm>
            <a:prstGeom prst="rect">
              <a:avLst/>
            </a:prstGeom>
            <a:noFill/>
            <a:ln w="9525">
              <a:noFill/>
              <a:miter lim="800000"/>
              <a:headEnd/>
              <a:tailEnd/>
            </a:ln>
          </p:spPr>
          <p:txBody>
            <a:bodyPr wrap="none">
              <a:spAutoFit/>
            </a:bodyPr>
            <a:lstStyle/>
            <a:p>
              <a:r>
                <a:rPr lang="en-US" sz="2400">
                  <a:latin typeface="Tahoma" pitchFamily="34" charset="0"/>
                </a:rPr>
                <a:t>1</a:t>
              </a:r>
            </a:p>
          </p:txBody>
        </p:sp>
        <p:sp>
          <p:nvSpPr>
            <p:cNvPr id="24589" name="Text Box 28"/>
            <p:cNvSpPr txBox="1">
              <a:spLocks noChangeArrowheads="1"/>
            </p:cNvSpPr>
            <p:nvPr/>
          </p:nvSpPr>
          <p:spPr bwMode="auto">
            <a:xfrm>
              <a:off x="1711" y="2832"/>
              <a:ext cx="221" cy="288"/>
            </a:xfrm>
            <a:prstGeom prst="rect">
              <a:avLst/>
            </a:prstGeom>
            <a:noFill/>
            <a:ln w="9525">
              <a:noFill/>
              <a:miter lim="800000"/>
              <a:headEnd/>
              <a:tailEnd/>
            </a:ln>
          </p:spPr>
          <p:txBody>
            <a:bodyPr wrap="none">
              <a:spAutoFit/>
            </a:bodyPr>
            <a:lstStyle/>
            <a:p>
              <a:r>
                <a:rPr lang="en-US" sz="2400">
                  <a:latin typeface="Tahoma" pitchFamily="34" charset="0"/>
                </a:rPr>
                <a:t>6</a:t>
              </a:r>
            </a:p>
          </p:txBody>
        </p:sp>
        <p:sp>
          <p:nvSpPr>
            <p:cNvPr id="24590" name="Text Box 29"/>
            <p:cNvSpPr txBox="1">
              <a:spLocks noChangeArrowheads="1"/>
            </p:cNvSpPr>
            <p:nvPr/>
          </p:nvSpPr>
          <p:spPr bwMode="auto">
            <a:xfrm>
              <a:off x="2208" y="2832"/>
              <a:ext cx="221" cy="288"/>
            </a:xfrm>
            <a:prstGeom prst="rect">
              <a:avLst/>
            </a:prstGeom>
            <a:noFill/>
            <a:ln w="9525">
              <a:noFill/>
              <a:miter lim="800000"/>
              <a:headEnd/>
              <a:tailEnd/>
            </a:ln>
          </p:spPr>
          <p:txBody>
            <a:bodyPr wrap="none">
              <a:spAutoFit/>
            </a:bodyPr>
            <a:lstStyle/>
            <a:p>
              <a:r>
                <a:rPr lang="en-US" sz="2400">
                  <a:latin typeface="Tahoma" pitchFamily="34" charset="0"/>
                </a:rPr>
                <a:t>7</a:t>
              </a:r>
            </a:p>
          </p:txBody>
        </p:sp>
      </p:grpSp>
      <p:sp>
        <p:nvSpPr>
          <p:cNvPr id="380958" name="Text Box 30"/>
          <p:cNvSpPr txBox="1">
            <a:spLocks noChangeArrowheads="1"/>
          </p:cNvSpPr>
          <p:nvPr/>
        </p:nvSpPr>
        <p:spPr bwMode="auto">
          <a:xfrm>
            <a:off x="4556125" y="3538538"/>
            <a:ext cx="2038350" cy="457200"/>
          </a:xfrm>
          <a:prstGeom prst="rect">
            <a:avLst/>
          </a:prstGeom>
          <a:noFill/>
          <a:ln w="9525">
            <a:noFill/>
            <a:miter lim="800000"/>
            <a:headEnd/>
            <a:tailEnd/>
          </a:ln>
        </p:spPr>
        <p:txBody>
          <a:bodyPr wrap="none">
            <a:spAutoFit/>
          </a:bodyPr>
          <a:lstStyle/>
          <a:p>
            <a:r>
              <a:rPr lang="en-US" sz="2400">
                <a:latin typeface="Tahoma" pitchFamily="34" charset="0"/>
              </a:rPr>
              <a:t>FRINGE = (1)</a:t>
            </a:r>
          </a:p>
        </p:txBody>
      </p:sp>
      <p:sp>
        <p:nvSpPr>
          <p:cNvPr id="380959" name="AutoShape 31"/>
          <p:cNvSpPr>
            <a:spLocks noChangeArrowheads="1"/>
          </p:cNvSpPr>
          <p:nvPr/>
        </p:nvSpPr>
        <p:spPr bwMode="auto">
          <a:xfrm>
            <a:off x="2133600" y="2895600"/>
            <a:ext cx="228600" cy="152400"/>
          </a:xfrm>
          <a:prstGeom prst="chevron">
            <a:avLst>
              <a:gd name="adj" fmla="val 37500"/>
            </a:avLst>
          </a:prstGeom>
          <a:solidFill>
            <a:srgbClr val="3366FF"/>
          </a:solidFill>
          <a:ln w="9525">
            <a:solidFill>
              <a:schemeClr val="tx1"/>
            </a:solidFill>
            <a:miter lim="800000"/>
            <a:headEnd/>
            <a:tailEnd/>
          </a:ln>
        </p:spPr>
        <p:txBody>
          <a:bodyPr wrap="none" anchor="ctr"/>
          <a:lstStyle/>
          <a:p>
            <a:endParaRPr lang="ar-IQ"/>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809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809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0958" grpId="0" autoUpdateAnimBg="0"/>
      <p:bldP spid="380959"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1954" name="Rectangle 2"/>
          <p:cNvSpPr>
            <a:spLocks noGrp="1" noChangeArrowheads="1"/>
          </p:cNvSpPr>
          <p:nvPr>
            <p:ph type="title"/>
          </p:nvPr>
        </p:nvSpPr>
        <p:spPr/>
        <p:txBody>
          <a:bodyPr/>
          <a:lstStyle/>
          <a:p>
            <a:pPr eaLnBrk="1" hangingPunct="1">
              <a:defRPr/>
            </a:pPr>
            <a:r>
              <a:rPr lang="en-US" sz="4000" b="1" smtClean="0">
                <a:effectLst>
                  <a:outerShdw blurRad="38100" dist="38100" dir="2700000" algn="tl">
                    <a:srgbClr val="C0C0C0"/>
                  </a:outerShdw>
                </a:effectLst>
              </a:rPr>
              <a:t>Breadth-First Strategy</a:t>
            </a:r>
          </a:p>
        </p:txBody>
      </p:sp>
      <p:sp>
        <p:nvSpPr>
          <p:cNvPr id="25603" name="Rectangle 3"/>
          <p:cNvSpPr>
            <a:spLocks noGrp="1" noChangeArrowheads="1"/>
          </p:cNvSpPr>
          <p:nvPr>
            <p:ph type="body" idx="1"/>
          </p:nvPr>
        </p:nvSpPr>
        <p:spPr/>
        <p:txBody>
          <a:bodyPr/>
          <a:lstStyle/>
          <a:p>
            <a:pPr eaLnBrk="1" hangingPunct="1">
              <a:buFontTx/>
              <a:buNone/>
            </a:pPr>
            <a:r>
              <a:rPr lang="en-US" smtClean="0"/>
              <a:t>  </a:t>
            </a:r>
            <a:r>
              <a:rPr lang="en-US" sz="2800" smtClean="0"/>
              <a:t>New nodes are inserted at the end of FRINGE</a:t>
            </a:r>
          </a:p>
        </p:txBody>
      </p:sp>
      <p:sp>
        <p:nvSpPr>
          <p:cNvPr id="25604" name="Text Box 4"/>
          <p:cNvSpPr txBox="1">
            <a:spLocks noChangeArrowheads="1"/>
          </p:cNvSpPr>
          <p:nvPr/>
        </p:nvSpPr>
        <p:spPr bwMode="auto">
          <a:xfrm>
            <a:off x="4556125" y="3538538"/>
            <a:ext cx="2392363" cy="457200"/>
          </a:xfrm>
          <a:prstGeom prst="rect">
            <a:avLst/>
          </a:prstGeom>
          <a:noFill/>
          <a:ln w="9525">
            <a:noFill/>
            <a:miter lim="800000"/>
            <a:headEnd/>
            <a:tailEnd/>
          </a:ln>
        </p:spPr>
        <p:txBody>
          <a:bodyPr wrap="none">
            <a:spAutoFit/>
          </a:bodyPr>
          <a:lstStyle/>
          <a:p>
            <a:r>
              <a:rPr lang="en-US" sz="2400">
                <a:latin typeface="Tahoma" pitchFamily="34" charset="0"/>
              </a:rPr>
              <a:t>FRINGE = (2, 3)</a:t>
            </a:r>
          </a:p>
        </p:txBody>
      </p:sp>
      <p:sp>
        <p:nvSpPr>
          <p:cNvPr id="381957" name="AutoShape 5"/>
          <p:cNvSpPr>
            <a:spLocks noChangeArrowheads="1"/>
          </p:cNvSpPr>
          <p:nvPr/>
        </p:nvSpPr>
        <p:spPr bwMode="auto">
          <a:xfrm>
            <a:off x="1371600" y="3733800"/>
            <a:ext cx="228600" cy="152400"/>
          </a:xfrm>
          <a:prstGeom prst="chevron">
            <a:avLst>
              <a:gd name="adj" fmla="val 37500"/>
            </a:avLst>
          </a:prstGeom>
          <a:solidFill>
            <a:srgbClr val="3366FF"/>
          </a:solidFill>
          <a:ln w="9525">
            <a:solidFill>
              <a:schemeClr val="tx1"/>
            </a:solidFill>
            <a:miter lim="800000"/>
            <a:headEnd/>
            <a:tailEnd/>
          </a:ln>
        </p:spPr>
        <p:txBody>
          <a:bodyPr wrap="none" anchor="ctr"/>
          <a:lstStyle/>
          <a:p>
            <a:endParaRPr lang="ar-IQ"/>
          </a:p>
        </p:txBody>
      </p:sp>
      <p:grpSp>
        <p:nvGrpSpPr>
          <p:cNvPr id="2" name="Group 6"/>
          <p:cNvGrpSpPr>
            <a:grpSpLocks/>
          </p:cNvGrpSpPr>
          <p:nvPr/>
        </p:nvGrpSpPr>
        <p:grpSpPr bwMode="auto">
          <a:xfrm>
            <a:off x="1219200" y="2743200"/>
            <a:ext cx="2819400" cy="2209800"/>
            <a:chOff x="768" y="1728"/>
            <a:chExt cx="1776" cy="1392"/>
          </a:xfrm>
        </p:grpSpPr>
        <p:grpSp>
          <p:nvGrpSpPr>
            <p:cNvPr id="3" name="Group 7"/>
            <p:cNvGrpSpPr>
              <a:grpSpLocks/>
            </p:cNvGrpSpPr>
            <p:nvPr/>
          </p:nvGrpSpPr>
          <p:grpSpPr bwMode="auto">
            <a:xfrm>
              <a:off x="768" y="1728"/>
              <a:ext cx="1776" cy="1392"/>
              <a:chOff x="768" y="1728"/>
              <a:chExt cx="1776" cy="1392"/>
            </a:xfrm>
          </p:grpSpPr>
          <p:grpSp>
            <p:nvGrpSpPr>
              <p:cNvPr id="4" name="Group 8"/>
              <p:cNvGrpSpPr>
                <a:grpSpLocks/>
              </p:cNvGrpSpPr>
              <p:nvPr/>
            </p:nvGrpSpPr>
            <p:grpSpPr bwMode="auto">
              <a:xfrm>
                <a:off x="960" y="1824"/>
                <a:ext cx="1584" cy="1296"/>
                <a:chOff x="960" y="1824"/>
                <a:chExt cx="1584" cy="1296"/>
              </a:xfrm>
            </p:grpSpPr>
            <p:grpSp>
              <p:nvGrpSpPr>
                <p:cNvPr id="5" name="Group 9"/>
                <p:cNvGrpSpPr>
                  <a:grpSpLocks/>
                </p:cNvGrpSpPr>
                <p:nvPr/>
              </p:nvGrpSpPr>
              <p:grpSpPr bwMode="auto">
                <a:xfrm>
                  <a:off x="960" y="1824"/>
                  <a:ext cx="1584" cy="1296"/>
                  <a:chOff x="1872" y="1872"/>
                  <a:chExt cx="1584" cy="1296"/>
                </a:xfrm>
              </p:grpSpPr>
              <p:grpSp>
                <p:nvGrpSpPr>
                  <p:cNvPr id="6" name="Group 10"/>
                  <p:cNvGrpSpPr>
                    <a:grpSpLocks/>
                  </p:cNvGrpSpPr>
                  <p:nvPr/>
                </p:nvGrpSpPr>
                <p:grpSpPr bwMode="auto">
                  <a:xfrm>
                    <a:off x="1872" y="1872"/>
                    <a:ext cx="1584" cy="1296"/>
                    <a:chOff x="1872" y="1872"/>
                    <a:chExt cx="1584" cy="1296"/>
                  </a:xfrm>
                </p:grpSpPr>
                <p:sp>
                  <p:nvSpPr>
                    <p:cNvPr id="25623" name="Oval 11"/>
                    <p:cNvSpPr>
                      <a:spLocks noChangeArrowheads="1"/>
                    </p:cNvSpPr>
                    <p:nvPr/>
                  </p:nvSpPr>
                  <p:spPr bwMode="auto">
                    <a:xfrm>
                      <a:off x="2592" y="1872"/>
                      <a:ext cx="144" cy="144"/>
                    </a:xfrm>
                    <a:prstGeom prst="ellipse">
                      <a:avLst/>
                    </a:prstGeom>
                    <a:solidFill>
                      <a:schemeClr val="accent2"/>
                    </a:solidFill>
                    <a:ln w="9525">
                      <a:solidFill>
                        <a:schemeClr val="tx1"/>
                      </a:solidFill>
                      <a:round/>
                      <a:headEnd/>
                      <a:tailEnd/>
                    </a:ln>
                  </p:spPr>
                  <p:txBody>
                    <a:bodyPr wrap="none" anchor="ctr"/>
                    <a:lstStyle/>
                    <a:p>
                      <a:endParaRPr lang="ar-IQ"/>
                    </a:p>
                  </p:txBody>
                </p:sp>
                <p:sp>
                  <p:nvSpPr>
                    <p:cNvPr id="25624" name="Oval 12"/>
                    <p:cNvSpPr>
                      <a:spLocks noChangeArrowheads="1"/>
                    </p:cNvSpPr>
                    <p:nvPr/>
                  </p:nvSpPr>
                  <p:spPr bwMode="auto">
                    <a:xfrm>
                      <a:off x="2160" y="2400"/>
                      <a:ext cx="144" cy="144"/>
                    </a:xfrm>
                    <a:prstGeom prst="ellipse">
                      <a:avLst/>
                    </a:prstGeom>
                    <a:solidFill>
                      <a:schemeClr val="accent2"/>
                    </a:solidFill>
                    <a:ln w="9525">
                      <a:solidFill>
                        <a:schemeClr val="tx1"/>
                      </a:solidFill>
                      <a:round/>
                      <a:headEnd/>
                      <a:tailEnd/>
                    </a:ln>
                  </p:spPr>
                  <p:txBody>
                    <a:bodyPr wrap="none" anchor="ctr"/>
                    <a:lstStyle/>
                    <a:p>
                      <a:endParaRPr lang="ar-IQ"/>
                    </a:p>
                  </p:txBody>
                </p:sp>
                <p:sp>
                  <p:nvSpPr>
                    <p:cNvPr id="25625" name="Oval 13"/>
                    <p:cNvSpPr>
                      <a:spLocks noChangeArrowheads="1"/>
                    </p:cNvSpPr>
                    <p:nvPr/>
                  </p:nvSpPr>
                  <p:spPr bwMode="auto">
                    <a:xfrm>
                      <a:off x="3024" y="2400"/>
                      <a:ext cx="144" cy="144"/>
                    </a:xfrm>
                    <a:prstGeom prst="ellipse">
                      <a:avLst/>
                    </a:prstGeom>
                    <a:solidFill>
                      <a:schemeClr val="accent2"/>
                    </a:solidFill>
                    <a:ln w="9525">
                      <a:solidFill>
                        <a:schemeClr val="tx1"/>
                      </a:solidFill>
                      <a:round/>
                      <a:headEnd/>
                      <a:tailEnd/>
                    </a:ln>
                  </p:spPr>
                  <p:txBody>
                    <a:bodyPr wrap="none" anchor="ctr"/>
                    <a:lstStyle/>
                    <a:p>
                      <a:endParaRPr lang="ar-IQ"/>
                    </a:p>
                  </p:txBody>
                </p:sp>
                <p:sp>
                  <p:nvSpPr>
                    <p:cNvPr id="25626" name="Oval 14"/>
                    <p:cNvSpPr>
                      <a:spLocks noChangeArrowheads="1"/>
                    </p:cNvSpPr>
                    <p:nvPr/>
                  </p:nvSpPr>
                  <p:spPr bwMode="auto">
                    <a:xfrm>
                      <a:off x="1872" y="3024"/>
                      <a:ext cx="144" cy="144"/>
                    </a:xfrm>
                    <a:prstGeom prst="ellipse">
                      <a:avLst/>
                    </a:prstGeom>
                    <a:solidFill>
                      <a:schemeClr val="accent2"/>
                    </a:solidFill>
                    <a:ln w="9525">
                      <a:solidFill>
                        <a:schemeClr val="tx1"/>
                      </a:solidFill>
                      <a:round/>
                      <a:headEnd/>
                      <a:tailEnd/>
                    </a:ln>
                  </p:spPr>
                  <p:txBody>
                    <a:bodyPr wrap="none" anchor="ctr"/>
                    <a:lstStyle/>
                    <a:p>
                      <a:endParaRPr lang="ar-IQ"/>
                    </a:p>
                  </p:txBody>
                </p:sp>
                <p:sp>
                  <p:nvSpPr>
                    <p:cNvPr id="25627" name="Oval 15"/>
                    <p:cNvSpPr>
                      <a:spLocks noChangeArrowheads="1"/>
                    </p:cNvSpPr>
                    <p:nvPr/>
                  </p:nvSpPr>
                  <p:spPr bwMode="auto">
                    <a:xfrm>
                      <a:off x="2400" y="3024"/>
                      <a:ext cx="144" cy="144"/>
                    </a:xfrm>
                    <a:prstGeom prst="ellipse">
                      <a:avLst/>
                    </a:prstGeom>
                    <a:solidFill>
                      <a:schemeClr val="accent2"/>
                    </a:solidFill>
                    <a:ln w="9525">
                      <a:solidFill>
                        <a:schemeClr val="tx1"/>
                      </a:solidFill>
                      <a:round/>
                      <a:headEnd/>
                      <a:tailEnd/>
                    </a:ln>
                  </p:spPr>
                  <p:txBody>
                    <a:bodyPr wrap="none" anchor="ctr"/>
                    <a:lstStyle/>
                    <a:p>
                      <a:endParaRPr lang="ar-IQ"/>
                    </a:p>
                  </p:txBody>
                </p:sp>
                <p:sp>
                  <p:nvSpPr>
                    <p:cNvPr id="25628" name="Oval 16"/>
                    <p:cNvSpPr>
                      <a:spLocks noChangeArrowheads="1"/>
                    </p:cNvSpPr>
                    <p:nvPr/>
                  </p:nvSpPr>
                  <p:spPr bwMode="auto">
                    <a:xfrm>
                      <a:off x="2784" y="3024"/>
                      <a:ext cx="144" cy="144"/>
                    </a:xfrm>
                    <a:prstGeom prst="ellipse">
                      <a:avLst/>
                    </a:prstGeom>
                    <a:solidFill>
                      <a:schemeClr val="accent2"/>
                    </a:solidFill>
                    <a:ln w="9525">
                      <a:solidFill>
                        <a:schemeClr val="tx1"/>
                      </a:solidFill>
                      <a:round/>
                      <a:headEnd/>
                      <a:tailEnd/>
                    </a:ln>
                  </p:spPr>
                  <p:txBody>
                    <a:bodyPr wrap="none" anchor="ctr"/>
                    <a:lstStyle/>
                    <a:p>
                      <a:endParaRPr lang="ar-IQ"/>
                    </a:p>
                  </p:txBody>
                </p:sp>
                <p:sp>
                  <p:nvSpPr>
                    <p:cNvPr id="25629" name="Oval 17"/>
                    <p:cNvSpPr>
                      <a:spLocks noChangeArrowheads="1"/>
                    </p:cNvSpPr>
                    <p:nvPr/>
                  </p:nvSpPr>
                  <p:spPr bwMode="auto">
                    <a:xfrm>
                      <a:off x="3312" y="3024"/>
                      <a:ext cx="144" cy="144"/>
                    </a:xfrm>
                    <a:prstGeom prst="ellipse">
                      <a:avLst/>
                    </a:prstGeom>
                    <a:solidFill>
                      <a:schemeClr val="accent2"/>
                    </a:solidFill>
                    <a:ln w="9525">
                      <a:solidFill>
                        <a:schemeClr val="tx1"/>
                      </a:solidFill>
                      <a:round/>
                      <a:headEnd/>
                      <a:tailEnd/>
                    </a:ln>
                  </p:spPr>
                  <p:txBody>
                    <a:bodyPr wrap="none" anchor="ctr"/>
                    <a:lstStyle/>
                    <a:p>
                      <a:endParaRPr lang="ar-IQ"/>
                    </a:p>
                  </p:txBody>
                </p:sp>
                <p:sp>
                  <p:nvSpPr>
                    <p:cNvPr id="25630" name="Line 18"/>
                    <p:cNvSpPr>
                      <a:spLocks noChangeShapeType="1"/>
                    </p:cNvSpPr>
                    <p:nvPr/>
                  </p:nvSpPr>
                  <p:spPr bwMode="auto">
                    <a:xfrm flipH="1">
                      <a:off x="2282" y="2000"/>
                      <a:ext cx="321" cy="411"/>
                    </a:xfrm>
                    <a:prstGeom prst="line">
                      <a:avLst/>
                    </a:prstGeom>
                    <a:noFill/>
                    <a:ln w="9525">
                      <a:solidFill>
                        <a:schemeClr val="tx1"/>
                      </a:solidFill>
                      <a:round/>
                      <a:headEnd/>
                      <a:tailEnd type="triangle" w="med" len="med"/>
                    </a:ln>
                  </p:spPr>
                  <p:txBody>
                    <a:bodyPr wrap="none"/>
                    <a:lstStyle/>
                    <a:p>
                      <a:endParaRPr lang="ar-IQ"/>
                    </a:p>
                  </p:txBody>
                </p:sp>
                <p:sp>
                  <p:nvSpPr>
                    <p:cNvPr id="25631" name="Line 19"/>
                    <p:cNvSpPr>
                      <a:spLocks noChangeShapeType="1"/>
                    </p:cNvSpPr>
                    <p:nvPr/>
                  </p:nvSpPr>
                  <p:spPr bwMode="auto">
                    <a:xfrm flipH="1">
                      <a:off x="1969" y="2534"/>
                      <a:ext cx="214" cy="494"/>
                    </a:xfrm>
                    <a:prstGeom prst="line">
                      <a:avLst/>
                    </a:prstGeom>
                    <a:noFill/>
                    <a:ln w="9525">
                      <a:solidFill>
                        <a:schemeClr val="tx1"/>
                      </a:solidFill>
                      <a:round/>
                      <a:headEnd/>
                      <a:tailEnd type="triangle" w="med" len="med"/>
                    </a:ln>
                  </p:spPr>
                  <p:txBody>
                    <a:bodyPr wrap="none"/>
                    <a:lstStyle/>
                    <a:p>
                      <a:endParaRPr lang="ar-IQ"/>
                    </a:p>
                  </p:txBody>
                </p:sp>
                <p:sp>
                  <p:nvSpPr>
                    <p:cNvPr id="25632" name="Line 20"/>
                    <p:cNvSpPr>
                      <a:spLocks noChangeShapeType="1"/>
                    </p:cNvSpPr>
                    <p:nvPr/>
                  </p:nvSpPr>
                  <p:spPr bwMode="auto">
                    <a:xfrm>
                      <a:off x="2726" y="2000"/>
                      <a:ext cx="321" cy="427"/>
                    </a:xfrm>
                    <a:prstGeom prst="line">
                      <a:avLst/>
                    </a:prstGeom>
                    <a:noFill/>
                    <a:ln w="9525">
                      <a:solidFill>
                        <a:schemeClr val="tx1"/>
                      </a:solidFill>
                      <a:round/>
                      <a:headEnd/>
                      <a:tailEnd type="triangle" w="med" len="med"/>
                    </a:ln>
                  </p:spPr>
                  <p:txBody>
                    <a:bodyPr wrap="none"/>
                    <a:lstStyle/>
                    <a:p>
                      <a:endParaRPr lang="ar-IQ"/>
                    </a:p>
                  </p:txBody>
                </p:sp>
                <p:sp>
                  <p:nvSpPr>
                    <p:cNvPr id="25633" name="Line 21"/>
                    <p:cNvSpPr>
                      <a:spLocks noChangeShapeType="1"/>
                    </p:cNvSpPr>
                    <p:nvPr/>
                  </p:nvSpPr>
                  <p:spPr bwMode="auto">
                    <a:xfrm flipH="1">
                      <a:off x="2866" y="2526"/>
                      <a:ext cx="198" cy="502"/>
                    </a:xfrm>
                    <a:prstGeom prst="line">
                      <a:avLst/>
                    </a:prstGeom>
                    <a:noFill/>
                    <a:ln w="9525">
                      <a:solidFill>
                        <a:schemeClr val="tx1"/>
                      </a:solidFill>
                      <a:round/>
                      <a:headEnd/>
                      <a:tailEnd type="triangle" w="med" len="med"/>
                    </a:ln>
                  </p:spPr>
                  <p:txBody>
                    <a:bodyPr wrap="none"/>
                    <a:lstStyle/>
                    <a:p>
                      <a:endParaRPr lang="ar-IQ"/>
                    </a:p>
                  </p:txBody>
                </p:sp>
                <p:sp>
                  <p:nvSpPr>
                    <p:cNvPr id="25634" name="Line 22"/>
                    <p:cNvSpPr>
                      <a:spLocks noChangeShapeType="1"/>
                    </p:cNvSpPr>
                    <p:nvPr/>
                  </p:nvSpPr>
                  <p:spPr bwMode="auto">
                    <a:xfrm>
                      <a:off x="2274" y="2534"/>
                      <a:ext cx="181" cy="494"/>
                    </a:xfrm>
                    <a:prstGeom prst="line">
                      <a:avLst/>
                    </a:prstGeom>
                    <a:noFill/>
                    <a:ln w="9525">
                      <a:solidFill>
                        <a:schemeClr val="tx1"/>
                      </a:solidFill>
                      <a:round/>
                      <a:headEnd/>
                      <a:tailEnd type="triangle" w="med" len="med"/>
                    </a:ln>
                  </p:spPr>
                  <p:txBody>
                    <a:bodyPr wrap="none"/>
                    <a:lstStyle/>
                    <a:p>
                      <a:endParaRPr lang="ar-IQ"/>
                    </a:p>
                  </p:txBody>
                </p:sp>
                <p:sp>
                  <p:nvSpPr>
                    <p:cNvPr id="25635" name="Line 23"/>
                    <p:cNvSpPr>
                      <a:spLocks noChangeShapeType="1"/>
                    </p:cNvSpPr>
                    <p:nvPr/>
                  </p:nvSpPr>
                  <p:spPr bwMode="auto">
                    <a:xfrm>
                      <a:off x="3146" y="2526"/>
                      <a:ext cx="214" cy="502"/>
                    </a:xfrm>
                    <a:prstGeom prst="line">
                      <a:avLst/>
                    </a:prstGeom>
                    <a:noFill/>
                    <a:ln w="9525">
                      <a:solidFill>
                        <a:schemeClr val="tx1"/>
                      </a:solidFill>
                      <a:round/>
                      <a:headEnd/>
                      <a:tailEnd type="triangle" w="med" len="med"/>
                    </a:ln>
                  </p:spPr>
                  <p:txBody>
                    <a:bodyPr wrap="none"/>
                    <a:lstStyle/>
                    <a:p>
                      <a:endParaRPr lang="ar-IQ"/>
                    </a:p>
                  </p:txBody>
                </p:sp>
              </p:grpSp>
              <p:sp>
                <p:nvSpPr>
                  <p:cNvPr id="25622" name="Oval 24"/>
                  <p:cNvSpPr>
                    <a:spLocks noChangeArrowheads="1"/>
                  </p:cNvSpPr>
                  <p:nvPr/>
                </p:nvSpPr>
                <p:spPr bwMode="auto">
                  <a:xfrm>
                    <a:off x="2592" y="1872"/>
                    <a:ext cx="144" cy="144"/>
                  </a:xfrm>
                  <a:prstGeom prst="ellipse">
                    <a:avLst/>
                  </a:prstGeom>
                  <a:solidFill>
                    <a:srgbClr val="FF3300"/>
                  </a:solidFill>
                  <a:ln w="9525">
                    <a:solidFill>
                      <a:schemeClr val="tx1"/>
                    </a:solidFill>
                    <a:round/>
                    <a:headEnd/>
                    <a:tailEnd/>
                  </a:ln>
                </p:spPr>
                <p:txBody>
                  <a:bodyPr wrap="none" anchor="ctr"/>
                  <a:lstStyle/>
                  <a:p>
                    <a:endParaRPr lang="ar-IQ"/>
                  </a:p>
                </p:txBody>
              </p:sp>
            </p:grpSp>
            <p:sp>
              <p:nvSpPr>
                <p:cNvPr id="25620" name="Oval 25"/>
                <p:cNvSpPr>
                  <a:spLocks noChangeArrowheads="1"/>
                </p:cNvSpPr>
                <p:nvPr/>
              </p:nvSpPr>
              <p:spPr bwMode="auto">
                <a:xfrm>
                  <a:off x="2400" y="2976"/>
                  <a:ext cx="144" cy="144"/>
                </a:xfrm>
                <a:prstGeom prst="ellipse">
                  <a:avLst/>
                </a:prstGeom>
                <a:solidFill>
                  <a:srgbClr val="33CC33"/>
                </a:solidFill>
                <a:ln w="9525">
                  <a:solidFill>
                    <a:schemeClr val="tx1"/>
                  </a:solidFill>
                  <a:round/>
                  <a:headEnd/>
                  <a:tailEnd/>
                </a:ln>
              </p:spPr>
              <p:txBody>
                <a:bodyPr wrap="none" anchor="ctr"/>
                <a:lstStyle/>
                <a:p>
                  <a:endParaRPr lang="ar-IQ"/>
                </a:p>
              </p:txBody>
            </p:sp>
          </p:grpSp>
          <p:sp>
            <p:nvSpPr>
              <p:cNvPr id="25612" name="Text Box 26"/>
              <p:cNvSpPr txBox="1">
                <a:spLocks noChangeArrowheads="1"/>
              </p:cNvSpPr>
              <p:nvPr/>
            </p:nvSpPr>
            <p:spPr bwMode="auto">
              <a:xfrm>
                <a:off x="1056" y="2256"/>
                <a:ext cx="221" cy="288"/>
              </a:xfrm>
              <a:prstGeom prst="rect">
                <a:avLst/>
              </a:prstGeom>
              <a:noFill/>
              <a:ln w="9525">
                <a:noFill/>
                <a:miter lim="800000"/>
                <a:headEnd/>
                <a:tailEnd/>
              </a:ln>
            </p:spPr>
            <p:txBody>
              <a:bodyPr wrap="none">
                <a:spAutoFit/>
              </a:bodyPr>
              <a:lstStyle/>
              <a:p>
                <a:r>
                  <a:rPr lang="en-US" sz="2400">
                    <a:latin typeface="Tahoma" pitchFamily="34" charset="0"/>
                  </a:rPr>
                  <a:t>2</a:t>
                </a:r>
              </a:p>
            </p:txBody>
          </p:sp>
          <p:sp>
            <p:nvSpPr>
              <p:cNvPr id="25613" name="Text Box 27"/>
              <p:cNvSpPr txBox="1">
                <a:spLocks noChangeArrowheads="1"/>
              </p:cNvSpPr>
              <p:nvPr/>
            </p:nvSpPr>
            <p:spPr bwMode="auto">
              <a:xfrm>
                <a:off x="1872" y="2256"/>
                <a:ext cx="221" cy="288"/>
              </a:xfrm>
              <a:prstGeom prst="rect">
                <a:avLst/>
              </a:prstGeom>
              <a:noFill/>
              <a:ln w="9525">
                <a:noFill/>
                <a:miter lim="800000"/>
                <a:headEnd/>
                <a:tailEnd/>
              </a:ln>
            </p:spPr>
            <p:txBody>
              <a:bodyPr wrap="none">
                <a:spAutoFit/>
              </a:bodyPr>
              <a:lstStyle/>
              <a:p>
                <a:r>
                  <a:rPr lang="en-US" sz="2400">
                    <a:latin typeface="Tahoma" pitchFamily="34" charset="0"/>
                  </a:rPr>
                  <a:t>3</a:t>
                </a:r>
              </a:p>
            </p:txBody>
          </p:sp>
          <p:sp>
            <p:nvSpPr>
              <p:cNvPr id="25614" name="Text Box 28"/>
              <p:cNvSpPr txBox="1">
                <a:spLocks noChangeArrowheads="1"/>
              </p:cNvSpPr>
              <p:nvPr/>
            </p:nvSpPr>
            <p:spPr bwMode="auto">
              <a:xfrm>
                <a:off x="768" y="2832"/>
                <a:ext cx="221" cy="288"/>
              </a:xfrm>
              <a:prstGeom prst="rect">
                <a:avLst/>
              </a:prstGeom>
              <a:noFill/>
              <a:ln w="9525">
                <a:noFill/>
                <a:miter lim="800000"/>
                <a:headEnd/>
                <a:tailEnd/>
              </a:ln>
            </p:spPr>
            <p:txBody>
              <a:bodyPr wrap="none">
                <a:spAutoFit/>
              </a:bodyPr>
              <a:lstStyle/>
              <a:p>
                <a:r>
                  <a:rPr lang="en-US" sz="2400">
                    <a:latin typeface="Tahoma" pitchFamily="34" charset="0"/>
                  </a:rPr>
                  <a:t>4</a:t>
                </a:r>
              </a:p>
            </p:txBody>
          </p:sp>
          <p:sp>
            <p:nvSpPr>
              <p:cNvPr id="25615" name="Text Box 29"/>
              <p:cNvSpPr txBox="1">
                <a:spLocks noChangeArrowheads="1"/>
              </p:cNvSpPr>
              <p:nvPr/>
            </p:nvSpPr>
            <p:spPr bwMode="auto">
              <a:xfrm>
                <a:off x="1296" y="2832"/>
                <a:ext cx="221" cy="288"/>
              </a:xfrm>
              <a:prstGeom prst="rect">
                <a:avLst/>
              </a:prstGeom>
              <a:noFill/>
              <a:ln w="9525">
                <a:noFill/>
                <a:miter lim="800000"/>
                <a:headEnd/>
                <a:tailEnd/>
              </a:ln>
            </p:spPr>
            <p:txBody>
              <a:bodyPr wrap="none">
                <a:spAutoFit/>
              </a:bodyPr>
              <a:lstStyle/>
              <a:p>
                <a:r>
                  <a:rPr lang="en-US" sz="2400">
                    <a:latin typeface="Tahoma" pitchFamily="34" charset="0"/>
                  </a:rPr>
                  <a:t>5</a:t>
                </a:r>
              </a:p>
            </p:txBody>
          </p:sp>
          <p:sp>
            <p:nvSpPr>
              <p:cNvPr id="25616" name="Text Box 30"/>
              <p:cNvSpPr txBox="1">
                <a:spLocks noChangeArrowheads="1"/>
              </p:cNvSpPr>
              <p:nvPr/>
            </p:nvSpPr>
            <p:spPr bwMode="auto">
              <a:xfrm>
                <a:off x="1488" y="1728"/>
                <a:ext cx="221" cy="288"/>
              </a:xfrm>
              <a:prstGeom prst="rect">
                <a:avLst/>
              </a:prstGeom>
              <a:noFill/>
              <a:ln w="9525">
                <a:noFill/>
                <a:miter lim="800000"/>
                <a:headEnd/>
                <a:tailEnd/>
              </a:ln>
            </p:spPr>
            <p:txBody>
              <a:bodyPr wrap="none">
                <a:spAutoFit/>
              </a:bodyPr>
              <a:lstStyle/>
              <a:p>
                <a:r>
                  <a:rPr lang="en-US" sz="2400">
                    <a:latin typeface="Tahoma" pitchFamily="34" charset="0"/>
                  </a:rPr>
                  <a:t>1</a:t>
                </a:r>
              </a:p>
            </p:txBody>
          </p:sp>
          <p:sp>
            <p:nvSpPr>
              <p:cNvPr id="25617" name="Text Box 31"/>
              <p:cNvSpPr txBox="1">
                <a:spLocks noChangeArrowheads="1"/>
              </p:cNvSpPr>
              <p:nvPr/>
            </p:nvSpPr>
            <p:spPr bwMode="auto">
              <a:xfrm>
                <a:off x="1711" y="2832"/>
                <a:ext cx="221" cy="288"/>
              </a:xfrm>
              <a:prstGeom prst="rect">
                <a:avLst/>
              </a:prstGeom>
              <a:noFill/>
              <a:ln w="9525">
                <a:noFill/>
                <a:miter lim="800000"/>
                <a:headEnd/>
                <a:tailEnd/>
              </a:ln>
            </p:spPr>
            <p:txBody>
              <a:bodyPr wrap="none">
                <a:spAutoFit/>
              </a:bodyPr>
              <a:lstStyle/>
              <a:p>
                <a:r>
                  <a:rPr lang="en-US" sz="2400">
                    <a:latin typeface="Tahoma" pitchFamily="34" charset="0"/>
                  </a:rPr>
                  <a:t>6</a:t>
                </a:r>
              </a:p>
            </p:txBody>
          </p:sp>
          <p:sp>
            <p:nvSpPr>
              <p:cNvPr id="25618" name="Text Box 32"/>
              <p:cNvSpPr txBox="1">
                <a:spLocks noChangeArrowheads="1"/>
              </p:cNvSpPr>
              <p:nvPr/>
            </p:nvSpPr>
            <p:spPr bwMode="auto">
              <a:xfrm>
                <a:off x="2208" y="2832"/>
                <a:ext cx="221" cy="288"/>
              </a:xfrm>
              <a:prstGeom prst="rect">
                <a:avLst/>
              </a:prstGeom>
              <a:noFill/>
              <a:ln w="9525">
                <a:noFill/>
                <a:miter lim="800000"/>
                <a:headEnd/>
                <a:tailEnd/>
              </a:ln>
            </p:spPr>
            <p:txBody>
              <a:bodyPr wrap="none">
                <a:spAutoFit/>
              </a:bodyPr>
              <a:lstStyle/>
              <a:p>
                <a:r>
                  <a:rPr lang="en-US" sz="2400">
                    <a:latin typeface="Tahoma" pitchFamily="34" charset="0"/>
                  </a:rPr>
                  <a:t>7</a:t>
                </a:r>
              </a:p>
            </p:txBody>
          </p:sp>
        </p:grpSp>
        <p:sp>
          <p:nvSpPr>
            <p:cNvPr id="25608" name="Oval 33"/>
            <p:cNvSpPr>
              <a:spLocks noChangeArrowheads="1"/>
            </p:cNvSpPr>
            <p:nvPr/>
          </p:nvSpPr>
          <p:spPr bwMode="auto">
            <a:xfrm>
              <a:off x="1248" y="2352"/>
              <a:ext cx="144" cy="144"/>
            </a:xfrm>
            <a:prstGeom prst="ellipse">
              <a:avLst/>
            </a:prstGeom>
            <a:solidFill>
              <a:schemeClr val="accent1"/>
            </a:solidFill>
            <a:ln w="9525">
              <a:solidFill>
                <a:schemeClr val="tx1"/>
              </a:solidFill>
              <a:round/>
              <a:headEnd/>
              <a:tailEnd/>
            </a:ln>
          </p:spPr>
          <p:txBody>
            <a:bodyPr wrap="none" anchor="ctr"/>
            <a:lstStyle/>
            <a:p>
              <a:endParaRPr lang="ar-IQ"/>
            </a:p>
          </p:txBody>
        </p:sp>
        <p:sp>
          <p:nvSpPr>
            <p:cNvPr id="25609" name="Oval 34"/>
            <p:cNvSpPr>
              <a:spLocks noChangeArrowheads="1"/>
            </p:cNvSpPr>
            <p:nvPr/>
          </p:nvSpPr>
          <p:spPr bwMode="auto">
            <a:xfrm>
              <a:off x="1680" y="1824"/>
              <a:ext cx="144" cy="144"/>
            </a:xfrm>
            <a:prstGeom prst="ellipse">
              <a:avLst/>
            </a:prstGeom>
            <a:solidFill>
              <a:srgbClr val="000000"/>
            </a:solidFill>
            <a:ln w="9525">
              <a:solidFill>
                <a:schemeClr val="tx1"/>
              </a:solidFill>
              <a:round/>
              <a:headEnd/>
              <a:tailEnd/>
            </a:ln>
          </p:spPr>
          <p:txBody>
            <a:bodyPr wrap="none" anchor="ctr"/>
            <a:lstStyle/>
            <a:p>
              <a:endParaRPr lang="ar-IQ"/>
            </a:p>
          </p:txBody>
        </p:sp>
        <p:sp>
          <p:nvSpPr>
            <p:cNvPr id="25610" name="Oval 35"/>
            <p:cNvSpPr>
              <a:spLocks noChangeArrowheads="1"/>
            </p:cNvSpPr>
            <p:nvPr/>
          </p:nvSpPr>
          <p:spPr bwMode="auto">
            <a:xfrm>
              <a:off x="2112" y="2352"/>
              <a:ext cx="144" cy="144"/>
            </a:xfrm>
            <a:prstGeom prst="ellipse">
              <a:avLst/>
            </a:prstGeom>
            <a:solidFill>
              <a:schemeClr val="accent1"/>
            </a:solidFill>
            <a:ln w="9525">
              <a:solidFill>
                <a:schemeClr val="tx1"/>
              </a:solidFill>
              <a:round/>
              <a:headEnd/>
              <a:tailEnd/>
            </a:ln>
          </p:spPr>
          <p:txBody>
            <a:bodyPr wrap="none" anchor="ctr"/>
            <a:lstStyle/>
            <a:p>
              <a:endParaRPr lang="ar-IQ"/>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819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1957"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2978" name="Rectangle 2"/>
          <p:cNvSpPr>
            <a:spLocks noGrp="1" noChangeArrowheads="1"/>
          </p:cNvSpPr>
          <p:nvPr>
            <p:ph type="title"/>
          </p:nvPr>
        </p:nvSpPr>
        <p:spPr/>
        <p:txBody>
          <a:bodyPr/>
          <a:lstStyle/>
          <a:p>
            <a:pPr eaLnBrk="1" hangingPunct="1">
              <a:defRPr/>
            </a:pPr>
            <a:r>
              <a:rPr lang="en-US" sz="4000" b="1" smtClean="0">
                <a:effectLst>
                  <a:outerShdw blurRad="38100" dist="38100" dir="2700000" algn="tl">
                    <a:srgbClr val="C0C0C0"/>
                  </a:outerShdw>
                </a:effectLst>
              </a:rPr>
              <a:t>Breadth-First Strategy</a:t>
            </a:r>
          </a:p>
        </p:txBody>
      </p:sp>
      <p:sp>
        <p:nvSpPr>
          <p:cNvPr id="26627" name="Rectangle 3"/>
          <p:cNvSpPr>
            <a:spLocks noGrp="1" noChangeArrowheads="1"/>
          </p:cNvSpPr>
          <p:nvPr>
            <p:ph type="body" idx="1"/>
          </p:nvPr>
        </p:nvSpPr>
        <p:spPr/>
        <p:txBody>
          <a:bodyPr/>
          <a:lstStyle/>
          <a:p>
            <a:pPr eaLnBrk="1" hangingPunct="1">
              <a:buFontTx/>
              <a:buNone/>
            </a:pPr>
            <a:r>
              <a:rPr lang="en-US" smtClean="0"/>
              <a:t>  </a:t>
            </a:r>
            <a:r>
              <a:rPr lang="en-US" sz="2800" smtClean="0"/>
              <a:t>New nodes are inserted at the end of FRINGE</a:t>
            </a:r>
          </a:p>
        </p:txBody>
      </p:sp>
      <p:sp>
        <p:nvSpPr>
          <p:cNvPr id="26628" name="Text Box 4"/>
          <p:cNvSpPr txBox="1">
            <a:spLocks noChangeArrowheads="1"/>
          </p:cNvSpPr>
          <p:nvPr/>
        </p:nvSpPr>
        <p:spPr bwMode="auto">
          <a:xfrm>
            <a:off x="4556125" y="3538538"/>
            <a:ext cx="2746375" cy="457200"/>
          </a:xfrm>
          <a:prstGeom prst="rect">
            <a:avLst/>
          </a:prstGeom>
          <a:noFill/>
          <a:ln w="9525">
            <a:noFill/>
            <a:miter lim="800000"/>
            <a:headEnd/>
            <a:tailEnd/>
          </a:ln>
        </p:spPr>
        <p:txBody>
          <a:bodyPr wrap="none">
            <a:spAutoFit/>
          </a:bodyPr>
          <a:lstStyle/>
          <a:p>
            <a:r>
              <a:rPr lang="en-US" sz="2400">
                <a:latin typeface="Tahoma" pitchFamily="34" charset="0"/>
              </a:rPr>
              <a:t>FRINGE = (3, 4, 5)</a:t>
            </a:r>
          </a:p>
        </p:txBody>
      </p:sp>
      <p:sp>
        <p:nvSpPr>
          <p:cNvPr id="382981" name="AutoShape 5"/>
          <p:cNvSpPr>
            <a:spLocks noChangeArrowheads="1"/>
          </p:cNvSpPr>
          <p:nvPr/>
        </p:nvSpPr>
        <p:spPr bwMode="auto">
          <a:xfrm>
            <a:off x="2743200" y="3733800"/>
            <a:ext cx="228600" cy="152400"/>
          </a:xfrm>
          <a:prstGeom prst="chevron">
            <a:avLst>
              <a:gd name="adj" fmla="val 37500"/>
            </a:avLst>
          </a:prstGeom>
          <a:solidFill>
            <a:srgbClr val="3366FF"/>
          </a:solidFill>
          <a:ln w="9525">
            <a:solidFill>
              <a:schemeClr val="tx1"/>
            </a:solidFill>
            <a:miter lim="800000"/>
            <a:headEnd/>
            <a:tailEnd/>
          </a:ln>
        </p:spPr>
        <p:txBody>
          <a:bodyPr wrap="none" anchor="ctr"/>
          <a:lstStyle/>
          <a:p>
            <a:endParaRPr lang="ar-IQ"/>
          </a:p>
        </p:txBody>
      </p:sp>
      <p:grpSp>
        <p:nvGrpSpPr>
          <p:cNvPr id="2" name="Group 6"/>
          <p:cNvGrpSpPr>
            <a:grpSpLocks/>
          </p:cNvGrpSpPr>
          <p:nvPr/>
        </p:nvGrpSpPr>
        <p:grpSpPr bwMode="auto">
          <a:xfrm>
            <a:off x="1219200" y="2743200"/>
            <a:ext cx="2819400" cy="2209800"/>
            <a:chOff x="768" y="1728"/>
            <a:chExt cx="1776" cy="1392"/>
          </a:xfrm>
        </p:grpSpPr>
        <p:grpSp>
          <p:nvGrpSpPr>
            <p:cNvPr id="3" name="Group 7"/>
            <p:cNvGrpSpPr>
              <a:grpSpLocks/>
            </p:cNvGrpSpPr>
            <p:nvPr/>
          </p:nvGrpSpPr>
          <p:grpSpPr bwMode="auto">
            <a:xfrm>
              <a:off x="768" y="1728"/>
              <a:ext cx="1776" cy="1392"/>
              <a:chOff x="768" y="1728"/>
              <a:chExt cx="1776" cy="1392"/>
            </a:xfrm>
          </p:grpSpPr>
          <p:grpSp>
            <p:nvGrpSpPr>
              <p:cNvPr id="4" name="Group 8"/>
              <p:cNvGrpSpPr>
                <a:grpSpLocks/>
              </p:cNvGrpSpPr>
              <p:nvPr/>
            </p:nvGrpSpPr>
            <p:grpSpPr bwMode="auto">
              <a:xfrm>
                <a:off x="960" y="1824"/>
                <a:ext cx="1584" cy="1296"/>
                <a:chOff x="960" y="1824"/>
                <a:chExt cx="1584" cy="1296"/>
              </a:xfrm>
            </p:grpSpPr>
            <p:grpSp>
              <p:nvGrpSpPr>
                <p:cNvPr id="5" name="Group 9"/>
                <p:cNvGrpSpPr>
                  <a:grpSpLocks/>
                </p:cNvGrpSpPr>
                <p:nvPr/>
              </p:nvGrpSpPr>
              <p:grpSpPr bwMode="auto">
                <a:xfrm>
                  <a:off x="960" y="1824"/>
                  <a:ext cx="1584" cy="1296"/>
                  <a:chOff x="1872" y="1872"/>
                  <a:chExt cx="1584" cy="1296"/>
                </a:xfrm>
              </p:grpSpPr>
              <p:grpSp>
                <p:nvGrpSpPr>
                  <p:cNvPr id="6" name="Group 10"/>
                  <p:cNvGrpSpPr>
                    <a:grpSpLocks/>
                  </p:cNvGrpSpPr>
                  <p:nvPr/>
                </p:nvGrpSpPr>
                <p:grpSpPr bwMode="auto">
                  <a:xfrm>
                    <a:off x="1872" y="1872"/>
                    <a:ext cx="1584" cy="1296"/>
                    <a:chOff x="1872" y="1872"/>
                    <a:chExt cx="1584" cy="1296"/>
                  </a:xfrm>
                </p:grpSpPr>
                <p:sp>
                  <p:nvSpPr>
                    <p:cNvPr id="26650" name="Oval 11"/>
                    <p:cNvSpPr>
                      <a:spLocks noChangeArrowheads="1"/>
                    </p:cNvSpPr>
                    <p:nvPr/>
                  </p:nvSpPr>
                  <p:spPr bwMode="auto">
                    <a:xfrm>
                      <a:off x="2592" y="1872"/>
                      <a:ext cx="144" cy="144"/>
                    </a:xfrm>
                    <a:prstGeom prst="ellipse">
                      <a:avLst/>
                    </a:prstGeom>
                    <a:solidFill>
                      <a:schemeClr val="accent2"/>
                    </a:solidFill>
                    <a:ln w="9525">
                      <a:solidFill>
                        <a:schemeClr val="tx1"/>
                      </a:solidFill>
                      <a:round/>
                      <a:headEnd/>
                      <a:tailEnd/>
                    </a:ln>
                  </p:spPr>
                  <p:txBody>
                    <a:bodyPr wrap="none" anchor="ctr"/>
                    <a:lstStyle/>
                    <a:p>
                      <a:endParaRPr lang="ar-IQ"/>
                    </a:p>
                  </p:txBody>
                </p:sp>
                <p:sp>
                  <p:nvSpPr>
                    <p:cNvPr id="26651" name="Oval 12"/>
                    <p:cNvSpPr>
                      <a:spLocks noChangeArrowheads="1"/>
                    </p:cNvSpPr>
                    <p:nvPr/>
                  </p:nvSpPr>
                  <p:spPr bwMode="auto">
                    <a:xfrm>
                      <a:off x="2160" y="2400"/>
                      <a:ext cx="144" cy="144"/>
                    </a:xfrm>
                    <a:prstGeom prst="ellipse">
                      <a:avLst/>
                    </a:prstGeom>
                    <a:solidFill>
                      <a:schemeClr val="accent2"/>
                    </a:solidFill>
                    <a:ln w="9525">
                      <a:solidFill>
                        <a:schemeClr val="tx1"/>
                      </a:solidFill>
                      <a:round/>
                      <a:headEnd/>
                      <a:tailEnd/>
                    </a:ln>
                  </p:spPr>
                  <p:txBody>
                    <a:bodyPr wrap="none" anchor="ctr"/>
                    <a:lstStyle/>
                    <a:p>
                      <a:endParaRPr lang="ar-IQ"/>
                    </a:p>
                  </p:txBody>
                </p:sp>
                <p:sp>
                  <p:nvSpPr>
                    <p:cNvPr id="26652" name="Oval 13"/>
                    <p:cNvSpPr>
                      <a:spLocks noChangeArrowheads="1"/>
                    </p:cNvSpPr>
                    <p:nvPr/>
                  </p:nvSpPr>
                  <p:spPr bwMode="auto">
                    <a:xfrm>
                      <a:off x="3024" y="2400"/>
                      <a:ext cx="144" cy="144"/>
                    </a:xfrm>
                    <a:prstGeom prst="ellipse">
                      <a:avLst/>
                    </a:prstGeom>
                    <a:solidFill>
                      <a:schemeClr val="accent2"/>
                    </a:solidFill>
                    <a:ln w="9525">
                      <a:solidFill>
                        <a:schemeClr val="tx1"/>
                      </a:solidFill>
                      <a:round/>
                      <a:headEnd/>
                      <a:tailEnd/>
                    </a:ln>
                  </p:spPr>
                  <p:txBody>
                    <a:bodyPr wrap="none" anchor="ctr"/>
                    <a:lstStyle/>
                    <a:p>
                      <a:endParaRPr lang="ar-IQ"/>
                    </a:p>
                  </p:txBody>
                </p:sp>
                <p:sp>
                  <p:nvSpPr>
                    <p:cNvPr id="26653" name="Oval 14"/>
                    <p:cNvSpPr>
                      <a:spLocks noChangeArrowheads="1"/>
                    </p:cNvSpPr>
                    <p:nvPr/>
                  </p:nvSpPr>
                  <p:spPr bwMode="auto">
                    <a:xfrm>
                      <a:off x="1872" y="3024"/>
                      <a:ext cx="144" cy="144"/>
                    </a:xfrm>
                    <a:prstGeom prst="ellipse">
                      <a:avLst/>
                    </a:prstGeom>
                    <a:solidFill>
                      <a:schemeClr val="accent2"/>
                    </a:solidFill>
                    <a:ln w="9525">
                      <a:solidFill>
                        <a:schemeClr val="tx1"/>
                      </a:solidFill>
                      <a:round/>
                      <a:headEnd/>
                      <a:tailEnd/>
                    </a:ln>
                  </p:spPr>
                  <p:txBody>
                    <a:bodyPr wrap="none" anchor="ctr"/>
                    <a:lstStyle/>
                    <a:p>
                      <a:endParaRPr lang="ar-IQ"/>
                    </a:p>
                  </p:txBody>
                </p:sp>
                <p:sp>
                  <p:nvSpPr>
                    <p:cNvPr id="26654" name="Oval 15"/>
                    <p:cNvSpPr>
                      <a:spLocks noChangeArrowheads="1"/>
                    </p:cNvSpPr>
                    <p:nvPr/>
                  </p:nvSpPr>
                  <p:spPr bwMode="auto">
                    <a:xfrm>
                      <a:off x="2400" y="3024"/>
                      <a:ext cx="144" cy="144"/>
                    </a:xfrm>
                    <a:prstGeom prst="ellipse">
                      <a:avLst/>
                    </a:prstGeom>
                    <a:solidFill>
                      <a:schemeClr val="accent2"/>
                    </a:solidFill>
                    <a:ln w="9525">
                      <a:solidFill>
                        <a:schemeClr val="tx1"/>
                      </a:solidFill>
                      <a:round/>
                      <a:headEnd/>
                      <a:tailEnd/>
                    </a:ln>
                  </p:spPr>
                  <p:txBody>
                    <a:bodyPr wrap="none" anchor="ctr"/>
                    <a:lstStyle/>
                    <a:p>
                      <a:endParaRPr lang="ar-IQ"/>
                    </a:p>
                  </p:txBody>
                </p:sp>
                <p:sp>
                  <p:nvSpPr>
                    <p:cNvPr id="26655" name="Oval 16"/>
                    <p:cNvSpPr>
                      <a:spLocks noChangeArrowheads="1"/>
                    </p:cNvSpPr>
                    <p:nvPr/>
                  </p:nvSpPr>
                  <p:spPr bwMode="auto">
                    <a:xfrm>
                      <a:off x="2784" y="3024"/>
                      <a:ext cx="144" cy="144"/>
                    </a:xfrm>
                    <a:prstGeom prst="ellipse">
                      <a:avLst/>
                    </a:prstGeom>
                    <a:solidFill>
                      <a:schemeClr val="accent2"/>
                    </a:solidFill>
                    <a:ln w="9525">
                      <a:solidFill>
                        <a:schemeClr val="tx1"/>
                      </a:solidFill>
                      <a:round/>
                      <a:headEnd/>
                      <a:tailEnd/>
                    </a:ln>
                  </p:spPr>
                  <p:txBody>
                    <a:bodyPr wrap="none" anchor="ctr"/>
                    <a:lstStyle/>
                    <a:p>
                      <a:endParaRPr lang="ar-IQ"/>
                    </a:p>
                  </p:txBody>
                </p:sp>
                <p:sp>
                  <p:nvSpPr>
                    <p:cNvPr id="26656" name="Oval 17"/>
                    <p:cNvSpPr>
                      <a:spLocks noChangeArrowheads="1"/>
                    </p:cNvSpPr>
                    <p:nvPr/>
                  </p:nvSpPr>
                  <p:spPr bwMode="auto">
                    <a:xfrm>
                      <a:off x="3312" y="3024"/>
                      <a:ext cx="144" cy="144"/>
                    </a:xfrm>
                    <a:prstGeom prst="ellipse">
                      <a:avLst/>
                    </a:prstGeom>
                    <a:solidFill>
                      <a:schemeClr val="accent2"/>
                    </a:solidFill>
                    <a:ln w="9525">
                      <a:solidFill>
                        <a:schemeClr val="tx1"/>
                      </a:solidFill>
                      <a:round/>
                      <a:headEnd/>
                      <a:tailEnd/>
                    </a:ln>
                  </p:spPr>
                  <p:txBody>
                    <a:bodyPr wrap="none" anchor="ctr"/>
                    <a:lstStyle/>
                    <a:p>
                      <a:endParaRPr lang="ar-IQ"/>
                    </a:p>
                  </p:txBody>
                </p:sp>
                <p:sp>
                  <p:nvSpPr>
                    <p:cNvPr id="26657" name="Line 18"/>
                    <p:cNvSpPr>
                      <a:spLocks noChangeShapeType="1"/>
                    </p:cNvSpPr>
                    <p:nvPr/>
                  </p:nvSpPr>
                  <p:spPr bwMode="auto">
                    <a:xfrm flipH="1">
                      <a:off x="2282" y="2000"/>
                      <a:ext cx="321" cy="411"/>
                    </a:xfrm>
                    <a:prstGeom prst="line">
                      <a:avLst/>
                    </a:prstGeom>
                    <a:noFill/>
                    <a:ln w="9525">
                      <a:solidFill>
                        <a:schemeClr val="tx1"/>
                      </a:solidFill>
                      <a:round/>
                      <a:headEnd/>
                      <a:tailEnd type="triangle" w="med" len="med"/>
                    </a:ln>
                  </p:spPr>
                  <p:txBody>
                    <a:bodyPr wrap="none"/>
                    <a:lstStyle/>
                    <a:p>
                      <a:endParaRPr lang="ar-IQ"/>
                    </a:p>
                  </p:txBody>
                </p:sp>
                <p:sp>
                  <p:nvSpPr>
                    <p:cNvPr id="26658" name="Line 19"/>
                    <p:cNvSpPr>
                      <a:spLocks noChangeShapeType="1"/>
                    </p:cNvSpPr>
                    <p:nvPr/>
                  </p:nvSpPr>
                  <p:spPr bwMode="auto">
                    <a:xfrm flipH="1">
                      <a:off x="1969" y="2534"/>
                      <a:ext cx="214" cy="494"/>
                    </a:xfrm>
                    <a:prstGeom prst="line">
                      <a:avLst/>
                    </a:prstGeom>
                    <a:noFill/>
                    <a:ln w="9525">
                      <a:solidFill>
                        <a:schemeClr val="tx1"/>
                      </a:solidFill>
                      <a:round/>
                      <a:headEnd/>
                      <a:tailEnd type="triangle" w="med" len="med"/>
                    </a:ln>
                  </p:spPr>
                  <p:txBody>
                    <a:bodyPr wrap="none"/>
                    <a:lstStyle/>
                    <a:p>
                      <a:endParaRPr lang="ar-IQ"/>
                    </a:p>
                  </p:txBody>
                </p:sp>
                <p:sp>
                  <p:nvSpPr>
                    <p:cNvPr id="26659" name="Line 20"/>
                    <p:cNvSpPr>
                      <a:spLocks noChangeShapeType="1"/>
                    </p:cNvSpPr>
                    <p:nvPr/>
                  </p:nvSpPr>
                  <p:spPr bwMode="auto">
                    <a:xfrm>
                      <a:off x="2726" y="2000"/>
                      <a:ext cx="321" cy="427"/>
                    </a:xfrm>
                    <a:prstGeom prst="line">
                      <a:avLst/>
                    </a:prstGeom>
                    <a:noFill/>
                    <a:ln w="9525">
                      <a:solidFill>
                        <a:schemeClr val="tx1"/>
                      </a:solidFill>
                      <a:round/>
                      <a:headEnd/>
                      <a:tailEnd type="triangle" w="med" len="med"/>
                    </a:ln>
                  </p:spPr>
                  <p:txBody>
                    <a:bodyPr wrap="none"/>
                    <a:lstStyle/>
                    <a:p>
                      <a:endParaRPr lang="ar-IQ"/>
                    </a:p>
                  </p:txBody>
                </p:sp>
                <p:sp>
                  <p:nvSpPr>
                    <p:cNvPr id="26660" name="Line 21"/>
                    <p:cNvSpPr>
                      <a:spLocks noChangeShapeType="1"/>
                    </p:cNvSpPr>
                    <p:nvPr/>
                  </p:nvSpPr>
                  <p:spPr bwMode="auto">
                    <a:xfrm flipH="1">
                      <a:off x="2866" y="2526"/>
                      <a:ext cx="198" cy="502"/>
                    </a:xfrm>
                    <a:prstGeom prst="line">
                      <a:avLst/>
                    </a:prstGeom>
                    <a:noFill/>
                    <a:ln w="9525">
                      <a:solidFill>
                        <a:schemeClr val="tx1"/>
                      </a:solidFill>
                      <a:round/>
                      <a:headEnd/>
                      <a:tailEnd type="triangle" w="med" len="med"/>
                    </a:ln>
                  </p:spPr>
                  <p:txBody>
                    <a:bodyPr wrap="none"/>
                    <a:lstStyle/>
                    <a:p>
                      <a:endParaRPr lang="ar-IQ"/>
                    </a:p>
                  </p:txBody>
                </p:sp>
                <p:sp>
                  <p:nvSpPr>
                    <p:cNvPr id="26661" name="Line 22"/>
                    <p:cNvSpPr>
                      <a:spLocks noChangeShapeType="1"/>
                    </p:cNvSpPr>
                    <p:nvPr/>
                  </p:nvSpPr>
                  <p:spPr bwMode="auto">
                    <a:xfrm>
                      <a:off x="2274" y="2534"/>
                      <a:ext cx="181" cy="494"/>
                    </a:xfrm>
                    <a:prstGeom prst="line">
                      <a:avLst/>
                    </a:prstGeom>
                    <a:noFill/>
                    <a:ln w="9525">
                      <a:solidFill>
                        <a:schemeClr val="tx1"/>
                      </a:solidFill>
                      <a:round/>
                      <a:headEnd/>
                      <a:tailEnd type="triangle" w="med" len="med"/>
                    </a:ln>
                  </p:spPr>
                  <p:txBody>
                    <a:bodyPr wrap="none"/>
                    <a:lstStyle/>
                    <a:p>
                      <a:endParaRPr lang="ar-IQ"/>
                    </a:p>
                  </p:txBody>
                </p:sp>
                <p:sp>
                  <p:nvSpPr>
                    <p:cNvPr id="26662" name="Line 23"/>
                    <p:cNvSpPr>
                      <a:spLocks noChangeShapeType="1"/>
                    </p:cNvSpPr>
                    <p:nvPr/>
                  </p:nvSpPr>
                  <p:spPr bwMode="auto">
                    <a:xfrm>
                      <a:off x="3146" y="2526"/>
                      <a:ext cx="214" cy="502"/>
                    </a:xfrm>
                    <a:prstGeom prst="line">
                      <a:avLst/>
                    </a:prstGeom>
                    <a:noFill/>
                    <a:ln w="9525">
                      <a:solidFill>
                        <a:schemeClr val="tx1"/>
                      </a:solidFill>
                      <a:round/>
                      <a:headEnd/>
                      <a:tailEnd type="triangle" w="med" len="med"/>
                    </a:ln>
                  </p:spPr>
                  <p:txBody>
                    <a:bodyPr wrap="none"/>
                    <a:lstStyle/>
                    <a:p>
                      <a:endParaRPr lang="ar-IQ"/>
                    </a:p>
                  </p:txBody>
                </p:sp>
              </p:grpSp>
              <p:sp>
                <p:nvSpPr>
                  <p:cNvPr id="26649" name="Oval 24"/>
                  <p:cNvSpPr>
                    <a:spLocks noChangeArrowheads="1"/>
                  </p:cNvSpPr>
                  <p:nvPr/>
                </p:nvSpPr>
                <p:spPr bwMode="auto">
                  <a:xfrm>
                    <a:off x="2592" y="1872"/>
                    <a:ext cx="144" cy="144"/>
                  </a:xfrm>
                  <a:prstGeom prst="ellipse">
                    <a:avLst/>
                  </a:prstGeom>
                  <a:solidFill>
                    <a:srgbClr val="FF3300"/>
                  </a:solidFill>
                  <a:ln w="9525">
                    <a:solidFill>
                      <a:schemeClr val="tx1"/>
                    </a:solidFill>
                    <a:round/>
                    <a:headEnd/>
                    <a:tailEnd/>
                  </a:ln>
                </p:spPr>
                <p:txBody>
                  <a:bodyPr wrap="none" anchor="ctr"/>
                  <a:lstStyle/>
                  <a:p>
                    <a:endParaRPr lang="ar-IQ"/>
                  </a:p>
                </p:txBody>
              </p:sp>
            </p:grpSp>
            <p:sp>
              <p:nvSpPr>
                <p:cNvPr id="26647" name="Oval 25"/>
                <p:cNvSpPr>
                  <a:spLocks noChangeArrowheads="1"/>
                </p:cNvSpPr>
                <p:nvPr/>
              </p:nvSpPr>
              <p:spPr bwMode="auto">
                <a:xfrm>
                  <a:off x="2400" y="2976"/>
                  <a:ext cx="144" cy="144"/>
                </a:xfrm>
                <a:prstGeom prst="ellipse">
                  <a:avLst/>
                </a:prstGeom>
                <a:solidFill>
                  <a:srgbClr val="33CC33"/>
                </a:solidFill>
                <a:ln w="9525">
                  <a:solidFill>
                    <a:schemeClr val="tx1"/>
                  </a:solidFill>
                  <a:round/>
                  <a:headEnd/>
                  <a:tailEnd/>
                </a:ln>
              </p:spPr>
              <p:txBody>
                <a:bodyPr wrap="none" anchor="ctr"/>
                <a:lstStyle/>
                <a:p>
                  <a:endParaRPr lang="ar-IQ"/>
                </a:p>
              </p:txBody>
            </p:sp>
          </p:grpSp>
          <p:sp>
            <p:nvSpPr>
              <p:cNvPr id="26639" name="Text Box 26"/>
              <p:cNvSpPr txBox="1">
                <a:spLocks noChangeArrowheads="1"/>
              </p:cNvSpPr>
              <p:nvPr/>
            </p:nvSpPr>
            <p:spPr bwMode="auto">
              <a:xfrm>
                <a:off x="1056" y="2256"/>
                <a:ext cx="221" cy="288"/>
              </a:xfrm>
              <a:prstGeom prst="rect">
                <a:avLst/>
              </a:prstGeom>
              <a:noFill/>
              <a:ln w="9525">
                <a:noFill/>
                <a:miter lim="800000"/>
                <a:headEnd/>
                <a:tailEnd/>
              </a:ln>
            </p:spPr>
            <p:txBody>
              <a:bodyPr wrap="none">
                <a:spAutoFit/>
              </a:bodyPr>
              <a:lstStyle/>
              <a:p>
                <a:r>
                  <a:rPr lang="en-US" sz="2400">
                    <a:latin typeface="Tahoma" pitchFamily="34" charset="0"/>
                  </a:rPr>
                  <a:t>2</a:t>
                </a:r>
              </a:p>
            </p:txBody>
          </p:sp>
          <p:sp>
            <p:nvSpPr>
              <p:cNvPr id="26640" name="Text Box 27"/>
              <p:cNvSpPr txBox="1">
                <a:spLocks noChangeArrowheads="1"/>
              </p:cNvSpPr>
              <p:nvPr/>
            </p:nvSpPr>
            <p:spPr bwMode="auto">
              <a:xfrm>
                <a:off x="1872" y="2256"/>
                <a:ext cx="221" cy="288"/>
              </a:xfrm>
              <a:prstGeom prst="rect">
                <a:avLst/>
              </a:prstGeom>
              <a:noFill/>
              <a:ln w="9525">
                <a:noFill/>
                <a:miter lim="800000"/>
                <a:headEnd/>
                <a:tailEnd/>
              </a:ln>
            </p:spPr>
            <p:txBody>
              <a:bodyPr wrap="none">
                <a:spAutoFit/>
              </a:bodyPr>
              <a:lstStyle/>
              <a:p>
                <a:r>
                  <a:rPr lang="en-US" sz="2400">
                    <a:latin typeface="Tahoma" pitchFamily="34" charset="0"/>
                  </a:rPr>
                  <a:t>3</a:t>
                </a:r>
              </a:p>
            </p:txBody>
          </p:sp>
          <p:sp>
            <p:nvSpPr>
              <p:cNvPr id="26641" name="Text Box 28"/>
              <p:cNvSpPr txBox="1">
                <a:spLocks noChangeArrowheads="1"/>
              </p:cNvSpPr>
              <p:nvPr/>
            </p:nvSpPr>
            <p:spPr bwMode="auto">
              <a:xfrm>
                <a:off x="768" y="2832"/>
                <a:ext cx="221" cy="288"/>
              </a:xfrm>
              <a:prstGeom prst="rect">
                <a:avLst/>
              </a:prstGeom>
              <a:noFill/>
              <a:ln w="9525">
                <a:noFill/>
                <a:miter lim="800000"/>
                <a:headEnd/>
                <a:tailEnd/>
              </a:ln>
            </p:spPr>
            <p:txBody>
              <a:bodyPr wrap="none">
                <a:spAutoFit/>
              </a:bodyPr>
              <a:lstStyle/>
              <a:p>
                <a:r>
                  <a:rPr lang="en-US" sz="2400">
                    <a:latin typeface="Tahoma" pitchFamily="34" charset="0"/>
                  </a:rPr>
                  <a:t>4</a:t>
                </a:r>
              </a:p>
            </p:txBody>
          </p:sp>
          <p:sp>
            <p:nvSpPr>
              <p:cNvPr id="26642" name="Text Box 29"/>
              <p:cNvSpPr txBox="1">
                <a:spLocks noChangeArrowheads="1"/>
              </p:cNvSpPr>
              <p:nvPr/>
            </p:nvSpPr>
            <p:spPr bwMode="auto">
              <a:xfrm>
                <a:off x="1296" y="2832"/>
                <a:ext cx="221" cy="288"/>
              </a:xfrm>
              <a:prstGeom prst="rect">
                <a:avLst/>
              </a:prstGeom>
              <a:noFill/>
              <a:ln w="9525">
                <a:noFill/>
                <a:miter lim="800000"/>
                <a:headEnd/>
                <a:tailEnd/>
              </a:ln>
            </p:spPr>
            <p:txBody>
              <a:bodyPr wrap="none">
                <a:spAutoFit/>
              </a:bodyPr>
              <a:lstStyle/>
              <a:p>
                <a:r>
                  <a:rPr lang="en-US" sz="2400">
                    <a:latin typeface="Tahoma" pitchFamily="34" charset="0"/>
                  </a:rPr>
                  <a:t>5</a:t>
                </a:r>
              </a:p>
            </p:txBody>
          </p:sp>
          <p:sp>
            <p:nvSpPr>
              <p:cNvPr id="26643" name="Text Box 30"/>
              <p:cNvSpPr txBox="1">
                <a:spLocks noChangeArrowheads="1"/>
              </p:cNvSpPr>
              <p:nvPr/>
            </p:nvSpPr>
            <p:spPr bwMode="auto">
              <a:xfrm>
                <a:off x="1488" y="1728"/>
                <a:ext cx="221" cy="288"/>
              </a:xfrm>
              <a:prstGeom prst="rect">
                <a:avLst/>
              </a:prstGeom>
              <a:noFill/>
              <a:ln w="9525">
                <a:noFill/>
                <a:miter lim="800000"/>
                <a:headEnd/>
                <a:tailEnd/>
              </a:ln>
            </p:spPr>
            <p:txBody>
              <a:bodyPr wrap="none">
                <a:spAutoFit/>
              </a:bodyPr>
              <a:lstStyle/>
              <a:p>
                <a:r>
                  <a:rPr lang="en-US" sz="2400">
                    <a:latin typeface="Tahoma" pitchFamily="34" charset="0"/>
                  </a:rPr>
                  <a:t>1</a:t>
                </a:r>
              </a:p>
            </p:txBody>
          </p:sp>
          <p:sp>
            <p:nvSpPr>
              <p:cNvPr id="26644" name="Text Box 31"/>
              <p:cNvSpPr txBox="1">
                <a:spLocks noChangeArrowheads="1"/>
              </p:cNvSpPr>
              <p:nvPr/>
            </p:nvSpPr>
            <p:spPr bwMode="auto">
              <a:xfrm>
                <a:off x="1711" y="2832"/>
                <a:ext cx="221" cy="288"/>
              </a:xfrm>
              <a:prstGeom prst="rect">
                <a:avLst/>
              </a:prstGeom>
              <a:noFill/>
              <a:ln w="9525">
                <a:noFill/>
                <a:miter lim="800000"/>
                <a:headEnd/>
                <a:tailEnd/>
              </a:ln>
            </p:spPr>
            <p:txBody>
              <a:bodyPr wrap="none">
                <a:spAutoFit/>
              </a:bodyPr>
              <a:lstStyle/>
              <a:p>
                <a:r>
                  <a:rPr lang="en-US" sz="2400">
                    <a:latin typeface="Tahoma" pitchFamily="34" charset="0"/>
                  </a:rPr>
                  <a:t>6</a:t>
                </a:r>
              </a:p>
            </p:txBody>
          </p:sp>
          <p:sp>
            <p:nvSpPr>
              <p:cNvPr id="26645" name="Text Box 32"/>
              <p:cNvSpPr txBox="1">
                <a:spLocks noChangeArrowheads="1"/>
              </p:cNvSpPr>
              <p:nvPr/>
            </p:nvSpPr>
            <p:spPr bwMode="auto">
              <a:xfrm>
                <a:off x="2208" y="2832"/>
                <a:ext cx="221" cy="288"/>
              </a:xfrm>
              <a:prstGeom prst="rect">
                <a:avLst/>
              </a:prstGeom>
              <a:noFill/>
              <a:ln w="9525">
                <a:noFill/>
                <a:miter lim="800000"/>
                <a:headEnd/>
                <a:tailEnd/>
              </a:ln>
            </p:spPr>
            <p:txBody>
              <a:bodyPr wrap="none">
                <a:spAutoFit/>
              </a:bodyPr>
              <a:lstStyle/>
              <a:p>
                <a:r>
                  <a:rPr lang="en-US" sz="2400">
                    <a:latin typeface="Tahoma" pitchFamily="34" charset="0"/>
                  </a:rPr>
                  <a:t>7</a:t>
                </a:r>
              </a:p>
            </p:txBody>
          </p:sp>
        </p:grpSp>
        <p:sp>
          <p:nvSpPr>
            <p:cNvPr id="26635" name="Oval 33"/>
            <p:cNvSpPr>
              <a:spLocks noChangeArrowheads="1"/>
            </p:cNvSpPr>
            <p:nvPr/>
          </p:nvSpPr>
          <p:spPr bwMode="auto">
            <a:xfrm>
              <a:off x="1248" y="2352"/>
              <a:ext cx="144" cy="144"/>
            </a:xfrm>
            <a:prstGeom prst="ellipse">
              <a:avLst/>
            </a:prstGeom>
            <a:solidFill>
              <a:schemeClr val="accent1"/>
            </a:solidFill>
            <a:ln w="9525">
              <a:solidFill>
                <a:schemeClr val="tx1"/>
              </a:solidFill>
              <a:round/>
              <a:headEnd/>
              <a:tailEnd/>
            </a:ln>
          </p:spPr>
          <p:txBody>
            <a:bodyPr wrap="none" anchor="ctr"/>
            <a:lstStyle/>
            <a:p>
              <a:endParaRPr lang="ar-IQ"/>
            </a:p>
          </p:txBody>
        </p:sp>
        <p:sp>
          <p:nvSpPr>
            <p:cNvPr id="26636" name="Oval 34"/>
            <p:cNvSpPr>
              <a:spLocks noChangeArrowheads="1"/>
            </p:cNvSpPr>
            <p:nvPr/>
          </p:nvSpPr>
          <p:spPr bwMode="auto">
            <a:xfrm>
              <a:off x="1680" y="1824"/>
              <a:ext cx="144" cy="144"/>
            </a:xfrm>
            <a:prstGeom prst="ellipse">
              <a:avLst/>
            </a:prstGeom>
            <a:solidFill>
              <a:srgbClr val="000000"/>
            </a:solidFill>
            <a:ln w="9525">
              <a:solidFill>
                <a:schemeClr val="tx1"/>
              </a:solidFill>
              <a:round/>
              <a:headEnd/>
              <a:tailEnd/>
            </a:ln>
          </p:spPr>
          <p:txBody>
            <a:bodyPr wrap="none" anchor="ctr"/>
            <a:lstStyle/>
            <a:p>
              <a:endParaRPr lang="ar-IQ"/>
            </a:p>
          </p:txBody>
        </p:sp>
        <p:sp>
          <p:nvSpPr>
            <p:cNvPr id="26637" name="Oval 35"/>
            <p:cNvSpPr>
              <a:spLocks noChangeArrowheads="1"/>
            </p:cNvSpPr>
            <p:nvPr/>
          </p:nvSpPr>
          <p:spPr bwMode="auto">
            <a:xfrm>
              <a:off x="2112" y="2352"/>
              <a:ext cx="144" cy="144"/>
            </a:xfrm>
            <a:prstGeom prst="ellipse">
              <a:avLst/>
            </a:prstGeom>
            <a:solidFill>
              <a:schemeClr val="accent1"/>
            </a:solidFill>
            <a:ln w="9525">
              <a:solidFill>
                <a:schemeClr val="tx1"/>
              </a:solidFill>
              <a:round/>
              <a:headEnd/>
              <a:tailEnd/>
            </a:ln>
          </p:spPr>
          <p:txBody>
            <a:bodyPr wrap="none" anchor="ctr"/>
            <a:lstStyle/>
            <a:p>
              <a:endParaRPr lang="ar-IQ"/>
            </a:p>
          </p:txBody>
        </p:sp>
      </p:grpSp>
      <p:sp>
        <p:nvSpPr>
          <p:cNvPr id="26631" name="Oval 36"/>
          <p:cNvSpPr>
            <a:spLocks noChangeArrowheads="1"/>
          </p:cNvSpPr>
          <p:nvPr/>
        </p:nvSpPr>
        <p:spPr bwMode="auto">
          <a:xfrm>
            <a:off x="1524000" y="4724400"/>
            <a:ext cx="228600" cy="228600"/>
          </a:xfrm>
          <a:prstGeom prst="ellipse">
            <a:avLst/>
          </a:prstGeom>
          <a:solidFill>
            <a:schemeClr val="accent1"/>
          </a:solidFill>
          <a:ln w="9525">
            <a:solidFill>
              <a:schemeClr val="tx1"/>
            </a:solidFill>
            <a:round/>
            <a:headEnd/>
            <a:tailEnd/>
          </a:ln>
        </p:spPr>
        <p:txBody>
          <a:bodyPr wrap="none" anchor="ctr"/>
          <a:lstStyle/>
          <a:p>
            <a:endParaRPr lang="ar-IQ"/>
          </a:p>
        </p:txBody>
      </p:sp>
      <p:sp>
        <p:nvSpPr>
          <p:cNvPr id="26632" name="Oval 37"/>
          <p:cNvSpPr>
            <a:spLocks noChangeArrowheads="1"/>
          </p:cNvSpPr>
          <p:nvPr/>
        </p:nvSpPr>
        <p:spPr bwMode="auto">
          <a:xfrm>
            <a:off x="2362200" y="4724400"/>
            <a:ext cx="228600" cy="228600"/>
          </a:xfrm>
          <a:prstGeom prst="ellipse">
            <a:avLst/>
          </a:prstGeom>
          <a:solidFill>
            <a:schemeClr val="accent1"/>
          </a:solidFill>
          <a:ln w="9525">
            <a:solidFill>
              <a:schemeClr val="tx1"/>
            </a:solidFill>
            <a:round/>
            <a:headEnd/>
            <a:tailEnd/>
          </a:ln>
        </p:spPr>
        <p:txBody>
          <a:bodyPr wrap="none" anchor="ctr"/>
          <a:lstStyle/>
          <a:p>
            <a:endParaRPr lang="ar-IQ"/>
          </a:p>
        </p:txBody>
      </p:sp>
      <p:sp>
        <p:nvSpPr>
          <p:cNvPr id="26633" name="Oval 38"/>
          <p:cNvSpPr>
            <a:spLocks noChangeArrowheads="1"/>
          </p:cNvSpPr>
          <p:nvPr/>
        </p:nvSpPr>
        <p:spPr bwMode="auto">
          <a:xfrm>
            <a:off x="1981200" y="3733800"/>
            <a:ext cx="228600" cy="228600"/>
          </a:xfrm>
          <a:prstGeom prst="ellipse">
            <a:avLst/>
          </a:prstGeom>
          <a:solidFill>
            <a:srgbClr val="000000"/>
          </a:solidFill>
          <a:ln w="9525">
            <a:solidFill>
              <a:schemeClr val="tx1"/>
            </a:solidFill>
            <a:round/>
            <a:headEnd/>
            <a:tailEnd/>
          </a:ln>
        </p:spPr>
        <p:txBody>
          <a:bodyPr wrap="none" anchor="ctr"/>
          <a:lstStyle/>
          <a:p>
            <a:endParaRPr lang="ar-IQ"/>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829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2981"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4002" name="Rectangle 2"/>
          <p:cNvSpPr>
            <a:spLocks noGrp="1" noChangeArrowheads="1"/>
          </p:cNvSpPr>
          <p:nvPr>
            <p:ph type="title"/>
          </p:nvPr>
        </p:nvSpPr>
        <p:spPr/>
        <p:txBody>
          <a:bodyPr/>
          <a:lstStyle/>
          <a:p>
            <a:pPr eaLnBrk="1" hangingPunct="1">
              <a:defRPr/>
            </a:pPr>
            <a:r>
              <a:rPr lang="en-US" sz="4000" b="1" smtClean="0">
                <a:effectLst>
                  <a:outerShdw blurRad="38100" dist="38100" dir="2700000" algn="tl">
                    <a:srgbClr val="C0C0C0"/>
                  </a:outerShdw>
                </a:effectLst>
              </a:rPr>
              <a:t>Breadth-First Strategy</a:t>
            </a:r>
          </a:p>
        </p:txBody>
      </p:sp>
      <p:sp>
        <p:nvSpPr>
          <p:cNvPr id="27651" name="Rectangle 3"/>
          <p:cNvSpPr>
            <a:spLocks noGrp="1" noChangeArrowheads="1"/>
          </p:cNvSpPr>
          <p:nvPr>
            <p:ph type="body" idx="1"/>
          </p:nvPr>
        </p:nvSpPr>
        <p:spPr/>
        <p:txBody>
          <a:bodyPr/>
          <a:lstStyle/>
          <a:p>
            <a:pPr eaLnBrk="1" hangingPunct="1">
              <a:buFontTx/>
              <a:buNone/>
            </a:pPr>
            <a:r>
              <a:rPr lang="en-US" smtClean="0"/>
              <a:t>  </a:t>
            </a:r>
            <a:r>
              <a:rPr lang="en-US" sz="2800" smtClean="0"/>
              <a:t>New nodes are inserted at the end of FRINGE</a:t>
            </a:r>
          </a:p>
        </p:txBody>
      </p:sp>
      <p:sp>
        <p:nvSpPr>
          <p:cNvPr id="27652" name="Text Box 4"/>
          <p:cNvSpPr txBox="1">
            <a:spLocks noChangeArrowheads="1"/>
          </p:cNvSpPr>
          <p:nvPr/>
        </p:nvSpPr>
        <p:spPr bwMode="auto">
          <a:xfrm>
            <a:off x="4556125" y="3538538"/>
            <a:ext cx="3100388" cy="457200"/>
          </a:xfrm>
          <a:prstGeom prst="rect">
            <a:avLst/>
          </a:prstGeom>
          <a:noFill/>
          <a:ln w="9525">
            <a:noFill/>
            <a:miter lim="800000"/>
            <a:headEnd/>
            <a:tailEnd/>
          </a:ln>
        </p:spPr>
        <p:txBody>
          <a:bodyPr wrap="none">
            <a:spAutoFit/>
          </a:bodyPr>
          <a:lstStyle/>
          <a:p>
            <a:r>
              <a:rPr lang="en-US" sz="2400">
                <a:latin typeface="Tahoma" pitchFamily="34" charset="0"/>
              </a:rPr>
              <a:t>FRINGE = (4, 5, 6, 7)</a:t>
            </a:r>
          </a:p>
        </p:txBody>
      </p:sp>
      <p:grpSp>
        <p:nvGrpSpPr>
          <p:cNvPr id="2" name="Group 5"/>
          <p:cNvGrpSpPr>
            <a:grpSpLocks/>
          </p:cNvGrpSpPr>
          <p:nvPr/>
        </p:nvGrpSpPr>
        <p:grpSpPr bwMode="auto">
          <a:xfrm>
            <a:off x="1219200" y="2743200"/>
            <a:ext cx="2819400" cy="2209800"/>
            <a:chOff x="768" y="1728"/>
            <a:chExt cx="1776" cy="1392"/>
          </a:xfrm>
        </p:grpSpPr>
        <p:grpSp>
          <p:nvGrpSpPr>
            <p:cNvPr id="3" name="Group 6"/>
            <p:cNvGrpSpPr>
              <a:grpSpLocks/>
            </p:cNvGrpSpPr>
            <p:nvPr/>
          </p:nvGrpSpPr>
          <p:grpSpPr bwMode="auto">
            <a:xfrm>
              <a:off x="768" y="1728"/>
              <a:ext cx="1776" cy="1392"/>
              <a:chOff x="768" y="1728"/>
              <a:chExt cx="1776" cy="1392"/>
            </a:xfrm>
          </p:grpSpPr>
          <p:grpSp>
            <p:nvGrpSpPr>
              <p:cNvPr id="4" name="Group 7"/>
              <p:cNvGrpSpPr>
                <a:grpSpLocks/>
              </p:cNvGrpSpPr>
              <p:nvPr/>
            </p:nvGrpSpPr>
            <p:grpSpPr bwMode="auto">
              <a:xfrm>
                <a:off x="960" y="1824"/>
                <a:ext cx="1584" cy="1296"/>
                <a:chOff x="960" y="1824"/>
                <a:chExt cx="1584" cy="1296"/>
              </a:xfrm>
            </p:grpSpPr>
            <p:grpSp>
              <p:nvGrpSpPr>
                <p:cNvPr id="5" name="Group 8"/>
                <p:cNvGrpSpPr>
                  <a:grpSpLocks/>
                </p:cNvGrpSpPr>
                <p:nvPr/>
              </p:nvGrpSpPr>
              <p:grpSpPr bwMode="auto">
                <a:xfrm>
                  <a:off x="960" y="1824"/>
                  <a:ext cx="1584" cy="1296"/>
                  <a:chOff x="1872" y="1872"/>
                  <a:chExt cx="1584" cy="1296"/>
                </a:xfrm>
              </p:grpSpPr>
              <p:grpSp>
                <p:nvGrpSpPr>
                  <p:cNvPr id="6" name="Group 9"/>
                  <p:cNvGrpSpPr>
                    <a:grpSpLocks/>
                  </p:cNvGrpSpPr>
                  <p:nvPr/>
                </p:nvGrpSpPr>
                <p:grpSpPr bwMode="auto">
                  <a:xfrm>
                    <a:off x="1872" y="1872"/>
                    <a:ext cx="1584" cy="1296"/>
                    <a:chOff x="1872" y="1872"/>
                    <a:chExt cx="1584" cy="1296"/>
                  </a:xfrm>
                </p:grpSpPr>
                <p:sp>
                  <p:nvSpPr>
                    <p:cNvPr id="27676" name="Oval 10"/>
                    <p:cNvSpPr>
                      <a:spLocks noChangeArrowheads="1"/>
                    </p:cNvSpPr>
                    <p:nvPr/>
                  </p:nvSpPr>
                  <p:spPr bwMode="auto">
                    <a:xfrm>
                      <a:off x="2592" y="1872"/>
                      <a:ext cx="144" cy="144"/>
                    </a:xfrm>
                    <a:prstGeom prst="ellipse">
                      <a:avLst/>
                    </a:prstGeom>
                    <a:solidFill>
                      <a:schemeClr val="accent2"/>
                    </a:solidFill>
                    <a:ln w="9525">
                      <a:solidFill>
                        <a:schemeClr val="tx1"/>
                      </a:solidFill>
                      <a:round/>
                      <a:headEnd/>
                      <a:tailEnd/>
                    </a:ln>
                  </p:spPr>
                  <p:txBody>
                    <a:bodyPr wrap="none" anchor="ctr"/>
                    <a:lstStyle/>
                    <a:p>
                      <a:endParaRPr lang="ar-IQ"/>
                    </a:p>
                  </p:txBody>
                </p:sp>
                <p:sp>
                  <p:nvSpPr>
                    <p:cNvPr id="27677" name="Oval 11"/>
                    <p:cNvSpPr>
                      <a:spLocks noChangeArrowheads="1"/>
                    </p:cNvSpPr>
                    <p:nvPr/>
                  </p:nvSpPr>
                  <p:spPr bwMode="auto">
                    <a:xfrm>
                      <a:off x="2160" y="2400"/>
                      <a:ext cx="144" cy="144"/>
                    </a:xfrm>
                    <a:prstGeom prst="ellipse">
                      <a:avLst/>
                    </a:prstGeom>
                    <a:solidFill>
                      <a:schemeClr val="accent2"/>
                    </a:solidFill>
                    <a:ln w="9525">
                      <a:solidFill>
                        <a:schemeClr val="tx1"/>
                      </a:solidFill>
                      <a:round/>
                      <a:headEnd/>
                      <a:tailEnd/>
                    </a:ln>
                  </p:spPr>
                  <p:txBody>
                    <a:bodyPr wrap="none" anchor="ctr"/>
                    <a:lstStyle/>
                    <a:p>
                      <a:endParaRPr lang="ar-IQ"/>
                    </a:p>
                  </p:txBody>
                </p:sp>
                <p:sp>
                  <p:nvSpPr>
                    <p:cNvPr id="27678" name="Oval 12"/>
                    <p:cNvSpPr>
                      <a:spLocks noChangeArrowheads="1"/>
                    </p:cNvSpPr>
                    <p:nvPr/>
                  </p:nvSpPr>
                  <p:spPr bwMode="auto">
                    <a:xfrm>
                      <a:off x="3024" y="2400"/>
                      <a:ext cx="144" cy="144"/>
                    </a:xfrm>
                    <a:prstGeom prst="ellipse">
                      <a:avLst/>
                    </a:prstGeom>
                    <a:solidFill>
                      <a:schemeClr val="accent2"/>
                    </a:solidFill>
                    <a:ln w="9525">
                      <a:solidFill>
                        <a:schemeClr val="tx1"/>
                      </a:solidFill>
                      <a:round/>
                      <a:headEnd/>
                      <a:tailEnd/>
                    </a:ln>
                  </p:spPr>
                  <p:txBody>
                    <a:bodyPr wrap="none" anchor="ctr"/>
                    <a:lstStyle/>
                    <a:p>
                      <a:endParaRPr lang="ar-IQ"/>
                    </a:p>
                  </p:txBody>
                </p:sp>
                <p:sp>
                  <p:nvSpPr>
                    <p:cNvPr id="27679" name="Oval 13"/>
                    <p:cNvSpPr>
                      <a:spLocks noChangeArrowheads="1"/>
                    </p:cNvSpPr>
                    <p:nvPr/>
                  </p:nvSpPr>
                  <p:spPr bwMode="auto">
                    <a:xfrm>
                      <a:off x="1872" y="3024"/>
                      <a:ext cx="144" cy="144"/>
                    </a:xfrm>
                    <a:prstGeom prst="ellipse">
                      <a:avLst/>
                    </a:prstGeom>
                    <a:solidFill>
                      <a:schemeClr val="accent2"/>
                    </a:solidFill>
                    <a:ln w="9525">
                      <a:solidFill>
                        <a:schemeClr val="tx1"/>
                      </a:solidFill>
                      <a:round/>
                      <a:headEnd/>
                      <a:tailEnd/>
                    </a:ln>
                  </p:spPr>
                  <p:txBody>
                    <a:bodyPr wrap="none" anchor="ctr"/>
                    <a:lstStyle/>
                    <a:p>
                      <a:endParaRPr lang="ar-IQ"/>
                    </a:p>
                  </p:txBody>
                </p:sp>
                <p:sp>
                  <p:nvSpPr>
                    <p:cNvPr id="27680" name="Oval 14"/>
                    <p:cNvSpPr>
                      <a:spLocks noChangeArrowheads="1"/>
                    </p:cNvSpPr>
                    <p:nvPr/>
                  </p:nvSpPr>
                  <p:spPr bwMode="auto">
                    <a:xfrm>
                      <a:off x="2400" y="3024"/>
                      <a:ext cx="144" cy="144"/>
                    </a:xfrm>
                    <a:prstGeom prst="ellipse">
                      <a:avLst/>
                    </a:prstGeom>
                    <a:solidFill>
                      <a:schemeClr val="accent2"/>
                    </a:solidFill>
                    <a:ln w="9525">
                      <a:solidFill>
                        <a:schemeClr val="tx1"/>
                      </a:solidFill>
                      <a:round/>
                      <a:headEnd/>
                      <a:tailEnd/>
                    </a:ln>
                  </p:spPr>
                  <p:txBody>
                    <a:bodyPr wrap="none" anchor="ctr"/>
                    <a:lstStyle/>
                    <a:p>
                      <a:endParaRPr lang="ar-IQ"/>
                    </a:p>
                  </p:txBody>
                </p:sp>
                <p:sp>
                  <p:nvSpPr>
                    <p:cNvPr id="27681" name="Oval 15"/>
                    <p:cNvSpPr>
                      <a:spLocks noChangeArrowheads="1"/>
                    </p:cNvSpPr>
                    <p:nvPr/>
                  </p:nvSpPr>
                  <p:spPr bwMode="auto">
                    <a:xfrm>
                      <a:off x="2784" y="3024"/>
                      <a:ext cx="144" cy="144"/>
                    </a:xfrm>
                    <a:prstGeom prst="ellipse">
                      <a:avLst/>
                    </a:prstGeom>
                    <a:solidFill>
                      <a:schemeClr val="accent2"/>
                    </a:solidFill>
                    <a:ln w="9525">
                      <a:solidFill>
                        <a:schemeClr val="tx1"/>
                      </a:solidFill>
                      <a:round/>
                      <a:headEnd/>
                      <a:tailEnd/>
                    </a:ln>
                  </p:spPr>
                  <p:txBody>
                    <a:bodyPr wrap="none" anchor="ctr"/>
                    <a:lstStyle/>
                    <a:p>
                      <a:endParaRPr lang="ar-IQ"/>
                    </a:p>
                  </p:txBody>
                </p:sp>
                <p:sp>
                  <p:nvSpPr>
                    <p:cNvPr id="27682" name="Oval 16"/>
                    <p:cNvSpPr>
                      <a:spLocks noChangeArrowheads="1"/>
                    </p:cNvSpPr>
                    <p:nvPr/>
                  </p:nvSpPr>
                  <p:spPr bwMode="auto">
                    <a:xfrm>
                      <a:off x="3312" y="3024"/>
                      <a:ext cx="144" cy="144"/>
                    </a:xfrm>
                    <a:prstGeom prst="ellipse">
                      <a:avLst/>
                    </a:prstGeom>
                    <a:solidFill>
                      <a:schemeClr val="accent2"/>
                    </a:solidFill>
                    <a:ln w="9525">
                      <a:solidFill>
                        <a:schemeClr val="tx1"/>
                      </a:solidFill>
                      <a:round/>
                      <a:headEnd/>
                      <a:tailEnd/>
                    </a:ln>
                  </p:spPr>
                  <p:txBody>
                    <a:bodyPr wrap="none" anchor="ctr"/>
                    <a:lstStyle/>
                    <a:p>
                      <a:endParaRPr lang="ar-IQ"/>
                    </a:p>
                  </p:txBody>
                </p:sp>
                <p:sp>
                  <p:nvSpPr>
                    <p:cNvPr id="27683" name="Line 17"/>
                    <p:cNvSpPr>
                      <a:spLocks noChangeShapeType="1"/>
                    </p:cNvSpPr>
                    <p:nvPr/>
                  </p:nvSpPr>
                  <p:spPr bwMode="auto">
                    <a:xfrm flipH="1">
                      <a:off x="2282" y="2000"/>
                      <a:ext cx="321" cy="411"/>
                    </a:xfrm>
                    <a:prstGeom prst="line">
                      <a:avLst/>
                    </a:prstGeom>
                    <a:noFill/>
                    <a:ln w="9525">
                      <a:solidFill>
                        <a:schemeClr val="tx1"/>
                      </a:solidFill>
                      <a:round/>
                      <a:headEnd/>
                      <a:tailEnd type="triangle" w="med" len="med"/>
                    </a:ln>
                  </p:spPr>
                  <p:txBody>
                    <a:bodyPr wrap="none"/>
                    <a:lstStyle/>
                    <a:p>
                      <a:endParaRPr lang="ar-IQ"/>
                    </a:p>
                  </p:txBody>
                </p:sp>
                <p:sp>
                  <p:nvSpPr>
                    <p:cNvPr id="27684" name="Line 18"/>
                    <p:cNvSpPr>
                      <a:spLocks noChangeShapeType="1"/>
                    </p:cNvSpPr>
                    <p:nvPr/>
                  </p:nvSpPr>
                  <p:spPr bwMode="auto">
                    <a:xfrm flipH="1">
                      <a:off x="1969" y="2534"/>
                      <a:ext cx="214" cy="494"/>
                    </a:xfrm>
                    <a:prstGeom prst="line">
                      <a:avLst/>
                    </a:prstGeom>
                    <a:noFill/>
                    <a:ln w="9525">
                      <a:solidFill>
                        <a:schemeClr val="tx1"/>
                      </a:solidFill>
                      <a:round/>
                      <a:headEnd/>
                      <a:tailEnd type="triangle" w="med" len="med"/>
                    </a:ln>
                  </p:spPr>
                  <p:txBody>
                    <a:bodyPr wrap="none"/>
                    <a:lstStyle/>
                    <a:p>
                      <a:endParaRPr lang="ar-IQ"/>
                    </a:p>
                  </p:txBody>
                </p:sp>
                <p:sp>
                  <p:nvSpPr>
                    <p:cNvPr id="27685" name="Line 19"/>
                    <p:cNvSpPr>
                      <a:spLocks noChangeShapeType="1"/>
                    </p:cNvSpPr>
                    <p:nvPr/>
                  </p:nvSpPr>
                  <p:spPr bwMode="auto">
                    <a:xfrm>
                      <a:off x="2726" y="2000"/>
                      <a:ext cx="321" cy="427"/>
                    </a:xfrm>
                    <a:prstGeom prst="line">
                      <a:avLst/>
                    </a:prstGeom>
                    <a:noFill/>
                    <a:ln w="9525">
                      <a:solidFill>
                        <a:schemeClr val="tx1"/>
                      </a:solidFill>
                      <a:round/>
                      <a:headEnd/>
                      <a:tailEnd type="triangle" w="med" len="med"/>
                    </a:ln>
                  </p:spPr>
                  <p:txBody>
                    <a:bodyPr wrap="none"/>
                    <a:lstStyle/>
                    <a:p>
                      <a:endParaRPr lang="ar-IQ"/>
                    </a:p>
                  </p:txBody>
                </p:sp>
                <p:sp>
                  <p:nvSpPr>
                    <p:cNvPr id="27686" name="Line 20"/>
                    <p:cNvSpPr>
                      <a:spLocks noChangeShapeType="1"/>
                    </p:cNvSpPr>
                    <p:nvPr/>
                  </p:nvSpPr>
                  <p:spPr bwMode="auto">
                    <a:xfrm flipH="1">
                      <a:off x="2866" y="2526"/>
                      <a:ext cx="198" cy="502"/>
                    </a:xfrm>
                    <a:prstGeom prst="line">
                      <a:avLst/>
                    </a:prstGeom>
                    <a:noFill/>
                    <a:ln w="9525">
                      <a:solidFill>
                        <a:schemeClr val="tx1"/>
                      </a:solidFill>
                      <a:round/>
                      <a:headEnd/>
                      <a:tailEnd type="triangle" w="med" len="med"/>
                    </a:ln>
                  </p:spPr>
                  <p:txBody>
                    <a:bodyPr wrap="none"/>
                    <a:lstStyle/>
                    <a:p>
                      <a:endParaRPr lang="ar-IQ"/>
                    </a:p>
                  </p:txBody>
                </p:sp>
                <p:sp>
                  <p:nvSpPr>
                    <p:cNvPr id="27687" name="Line 21"/>
                    <p:cNvSpPr>
                      <a:spLocks noChangeShapeType="1"/>
                    </p:cNvSpPr>
                    <p:nvPr/>
                  </p:nvSpPr>
                  <p:spPr bwMode="auto">
                    <a:xfrm>
                      <a:off x="2274" y="2534"/>
                      <a:ext cx="181" cy="494"/>
                    </a:xfrm>
                    <a:prstGeom prst="line">
                      <a:avLst/>
                    </a:prstGeom>
                    <a:noFill/>
                    <a:ln w="9525">
                      <a:solidFill>
                        <a:schemeClr val="tx1"/>
                      </a:solidFill>
                      <a:round/>
                      <a:headEnd/>
                      <a:tailEnd type="triangle" w="med" len="med"/>
                    </a:ln>
                  </p:spPr>
                  <p:txBody>
                    <a:bodyPr wrap="none"/>
                    <a:lstStyle/>
                    <a:p>
                      <a:endParaRPr lang="ar-IQ"/>
                    </a:p>
                  </p:txBody>
                </p:sp>
                <p:sp>
                  <p:nvSpPr>
                    <p:cNvPr id="27688" name="Line 22"/>
                    <p:cNvSpPr>
                      <a:spLocks noChangeShapeType="1"/>
                    </p:cNvSpPr>
                    <p:nvPr/>
                  </p:nvSpPr>
                  <p:spPr bwMode="auto">
                    <a:xfrm>
                      <a:off x="3146" y="2526"/>
                      <a:ext cx="214" cy="502"/>
                    </a:xfrm>
                    <a:prstGeom prst="line">
                      <a:avLst/>
                    </a:prstGeom>
                    <a:noFill/>
                    <a:ln w="9525">
                      <a:solidFill>
                        <a:schemeClr val="tx1"/>
                      </a:solidFill>
                      <a:round/>
                      <a:headEnd/>
                      <a:tailEnd type="triangle" w="med" len="med"/>
                    </a:ln>
                  </p:spPr>
                  <p:txBody>
                    <a:bodyPr wrap="none"/>
                    <a:lstStyle/>
                    <a:p>
                      <a:endParaRPr lang="ar-IQ"/>
                    </a:p>
                  </p:txBody>
                </p:sp>
              </p:grpSp>
              <p:sp>
                <p:nvSpPr>
                  <p:cNvPr id="27675" name="Oval 23"/>
                  <p:cNvSpPr>
                    <a:spLocks noChangeArrowheads="1"/>
                  </p:cNvSpPr>
                  <p:nvPr/>
                </p:nvSpPr>
                <p:spPr bwMode="auto">
                  <a:xfrm>
                    <a:off x="2592" y="1872"/>
                    <a:ext cx="144" cy="144"/>
                  </a:xfrm>
                  <a:prstGeom prst="ellipse">
                    <a:avLst/>
                  </a:prstGeom>
                  <a:solidFill>
                    <a:srgbClr val="FF3300"/>
                  </a:solidFill>
                  <a:ln w="9525">
                    <a:solidFill>
                      <a:schemeClr val="tx1"/>
                    </a:solidFill>
                    <a:round/>
                    <a:headEnd/>
                    <a:tailEnd/>
                  </a:ln>
                </p:spPr>
                <p:txBody>
                  <a:bodyPr wrap="none" anchor="ctr"/>
                  <a:lstStyle/>
                  <a:p>
                    <a:endParaRPr lang="ar-IQ"/>
                  </a:p>
                </p:txBody>
              </p:sp>
            </p:grpSp>
            <p:sp>
              <p:nvSpPr>
                <p:cNvPr id="27673" name="Oval 24"/>
                <p:cNvSpPr>
                  <a:spLocks noChangeArrowheads="1"/>
                </p:cNvSpPr>
                <p:nvPr/>
              </p:nvSpPr>
              <p:spPr bwMode="auto">
                <a:xfrm>
                  <a:off x="2400" y="2976"/>
                  <a:ext cx="144" cy="144"/>
                </a:xfrm>
                <a:prstGeom prst="ellipse">
                  <a:avLst/>
                </a:prstGeom>
                <a:solidFill>
                  <a:srgbClr val="33CC33"/>
                </a:solidFill>
                <a:ln w="9525">
                  <a:solidFill>
                    <a:schemeClr val="tx1"/>
                  </a:solidFill>
                  <a:round/>
                  <a:headEnd/>
                  <a:tailEnd/>
                </a:ln>
              </p:spPr>
              <p:txBody>
                <a:bodyPr wrap="none" anchor="ctr"/>
                <a:lstStyle/>
                <a:p>
                  <a:endParaRPr lang="ar-IQ"/>
                </a:p>
              </p:txBody>
            </p:sp>
          </p:grpSp>
          <p:sp>
            <p:nvSpPr>
              <p:cNvPr id="27665" name="Text Box 25"/>
              <p:cNvSpPr txBox="1">
                <a:spLocks noChangeArrowheads="1"/>
              </p:cNvSpPr>
              <p:nvPr/>
            </p:nvSpPr>
            <p:spPr bwMode="auto">
              <a:xfrm>
                <a:off x="1056" y="2256"/>
                <a:ext cx="221" cy="288"/>
              </a:xfrm>
              <a:prstGeom prst="rect">
                <a:avLst/>
              </a:prstGeom>
              <a:noFill/>
              <a:ln w="9525">
                <a:noFill/>
                <a:miter lim="800000"/>
                <a:headEnd/>
                <a:tailEnd/>
              </a:ln>
            </p:spPr>
            <p:txBody>
              <a:bodyPr wrap="none">
                <a:spAutoFit/>
              </a:bodyPr>
              <a:lstStyle/>
              <a:p>
                <a:r>
                  <a:rPr lang="en-US" sz="2400">
                    <a:latin typeface="Tahoma" pitchFamily="34" charset="0"/>
                  </a:rPr>
                  <a:t>2</a:t>
                </a:r>
              </a:p>
            </p:txBody>
          </p:sp>
          <p:sp>
            <p:nvSpPr>
              <p:cNvPr id="27666" name="Text Box 26"/>
              <p:cNvSpPr txBox="1">
                <a:spLocks noChangeArrowheads="1"/>
              </p:cNvSpPr>
              <p:nvPr/>
            </p:nvSpPr>
            <p:spPr bwMode="auto">
              <a:xfrm>
                <a:off x="1872" y="2256"/>
                <a:ext cx="221" cy="288"/>
              </a:xfrm>
              <a:prstGeom prst="rect">
                <a:avLst/>
              </a:prstGeom>
              <a:noFill/>
              <a:ln w="9525">
                <a:noFill/>
                <a:miter lim="800000"/>
                <a:headEnd/>
                <a:tailEnd/>
              </a:ln>
            </p:spPr>
            <p:txBody>
              <a:bodyPr wrap="none">
                <a:spAutoFit/>
              </a:bodyPr>
              <a:lstStyle/>
              <a:p>
                <a:r>
                  <a:rPr lang="en-US" sz="2400">
                    <a:latin typeface="Tahoma" pitchFamily="34" charset="0"/>
                  </a:rPr>
                  <a:t>3</a:t>
                </a:r>
              </a:p>
            </p:txBody>
          </p:sp>
          <p:sp>
            <p:nvSpPr>
              <p:cNvPr id="27667" name="Text Box 27"/>
              <p:cNvSpPr txBox="1">
                <a:spLocks noChangeArrowheads="1"/>
              </p:cNvSpPr>
              <p:nvPr/>
            </p:nvSpPr>
            <p:spPr bwMode="auto">
              <a:xfrm>
                <a:off x="768" y="2832"/>
                <a:ext cx="221" cy="288"/>
              </a:xfrm>
              <a:prstGeom prst="rect">
                <a:avLst/>
              </a:prstGeom>
              <a:noFill/>
              <a:ln w="9525">
                <a:noFill/>
                <a:miter lim="800000"/>
                <a:headEnd/>
                <a:tailEnd/>
              </a:ln>
            </p:spPr>
            <p:txBody>
              <a:bodyPr wrap="none">
                <a:spAutoFit/>
              </a:bodyPr>
              <a:lstStyle/>
              <a:p>
                <a:r>
                  <a:rPr lang="en-US" sz="2400">
                    <a:latin typeface="Tahoma" pitchFamily="34" charset="0"/>
                  </a:rPr>
                  <a:t>4</a:t>
                </a:r>
              </a:p>
            </p:txBody>
          </p:sp>
          <p:sp>
            <p:nvSpPr>
              <p:cNvPr id="27668" name="Text Box 28"/>
              <p:cNvSpPr txBox="1">
                <a:spLocks noChangeArrowheads="1"/>
              </p:cNvSpPr>
              <p:nvPr/>
            </p:nvSpPr>
            <p:spPr bwMode="auto">
              <a:xfrm>
                <a:off x="1296" y="2832"/>
                <a:ext cx="221" cy="288"/>
              </a:xfrm>
              <a:prstGeom prst="rect">
                <a:avLst/>
              </a:prstGeom>
              <a:noFill/>
              <a:ln w="9525">
                <a:noFill/>
                <a:miter lim="800000"/>
                <a:headEnd/>
                <a:tailEnd/>
              </a:ln>
            </p:spPr>
            <p:txBody>
              <a:bodyPr wrap="none">
                <a:spAutoFit/>
              </a:bodyPr>
              <a:lstStyle/>
              <a:p>
                <a:r>
                  <a:rPr lang="en-US" sz="2400">
                    <a:latin typeface="Tahoma" pitchFamily="34" charset="0"/>
                  </a:rPr>
                  <a:t>5</a:t>
                </a:r>
              </a:p>
            </p:txBody>
          </p:sp>
          <p:sp>
            <p:nvSpPr>
              <p:cNvPr id="27669" name="Text Box 29"/>
              <p:cNvSpPr txBox="1">
                <a:spLocks noChangeArrowheads="1"/>
              </p:cNvSpPr>
              <p:nvPr/>
            </p:nvSpPr>
            <p:spPr bwMode="auto">
              <a:xfrm>
                <a:off x="1488" y="1728"/>
                <a:ext cx="221" cy="288"/>
              </a:xfrm>
              <a:prstGeom prst="rect">
                <a:avLst/>
              </a:prstGeom>
              <a:noFill/>
              <a:ln w="9525">
                <a:noFill/>
                <a:miter lim="800000"/>
                <a:headEnd/>
                <a:tailEnd/>
              </a:ln>
            </p:spPr>
            <p:txBody>
              <a:bodyPr wrap="none">
                <a:spAutoFit/>
              </a:bodyPr>
              <a:lstStyle/>
              <a:p>
                <a:r>
                  <a:rPr lang="en-US" sz="2400">
                    <a:latin typeface="Tahoma" pitchFamily="34" charset="0"/>
                  </a:rPr>
                  <a:t>1</a:t>
                </a:r>
              </a:p>
            </p:txBody>
          </p:sp>
          <p:sp>
            <p:nvSpPr>
              <p:cNvPr id="27670" name="Text Box 30"/>
              <p:cNvSpPr txBox="1">
                <a:spLocks noChangeArrowheads="1"/>
              </p:cNvSpPr>
              <p:nvPr/>
            </p:nvSpPr>
            <p:spPr bwMode="auto">
              <a:xfrm>
                <a:off x="1711" y="2832"/>
                <a:ext cx="221" cy="288"/>
              </a:xfrm>
              <a:prstGeom prst="rect">
                <a:avLst/>
              </a:prstGeom>
              <a:noFill/>
              <a:ln w="9525">
                <a:noFill/>
                <a:miter lim="800000"/>
                <a:headEnd/>
                <a:tailEnd/>
              </a:ln>
            </p:spPr>
            <p:txBody>
              <a:bodyPr wrap="none">
                <a:spAutoFit/>
              </a:bodyPr>
              <a:lstStyle/>
              <a:p>
                <a:r>
                  <a:rPr lang="en-US" sz="2400">
                    <a:latin typeface="Tahoma" pitchFamily="34" charset="0"/>
                  </a:rPr>
                  <a:t>6</a:t>
                </a:r>
              </a:p>
            </p:txBody>
          </p:sp>
          <p:sp>
            <p:nvSpPr>
              <p:cNvPr id="27671" name="Text Box 31"/>
              <p:cNvSpPr txBox="1">
                <a:spLocks noChangeArrowheads="1"/>
              </p:cNvSpPr>
              <p:nvPr/>
            </p:nvSpPr>
            <p:spPr bwMode="auto">
              <a:xfrm>
                <a:off x="2208" y="2832"/>
                <a:ext cx="221" cy="288"/>
              </a:xfrm>
              <a:prstGeom prst="rect">
                <a:avLst/>
              </a:prstGeom>
              <a:noFill/>
              <a:ln w="9525">
                <a:noFill/>
                <a:miter lim="800000"/>
                <a:headEnd/>
                <a:tailEnd/>
              </a:ln>
            </p:spPr>
            <p:txBody>
              <a:bodyPr wrap="none">
                <a:spAutoFit/>
              </a:bodyPr>
              <a:lstStyle/>
              <a:p>
                <a:r>
                  <a:rPr lang="en-US" sz="2400">
                    <a:latin typeface="Tahoma" pitchFamily="34" charset="0"/>
                  </a:rPr>
                  <a:t>7</a:t>
                </a:r>
              </a:p>
            </p:txBody>
          </p:sp>
        </p:grpSp>
        <p:sp>
          <p:nvSpPr>
            <p:cNvPr id="27661" name="Oval 32"/>
            <p:cNvSpPr>
              <a:spLocks noChangeArrowheads="1"/>
            </p:cNvSpPr>
            <p:nvPr/>
          </p:nvSpPr>
          <p:spPr bwMode="auto">
            <a:xfrm>
              <a:off x="1248" y="2352"/>
              <a:ext cx="144" cy="144"/>
            </a:xfrm>
            <a:prstGeom prst="ellipse">
              <a:avLst/>
            </a:prstGeom>
            <a:solidFill>
              <a:schemeClr val="accent1"/>
            </a:solidFill>
            <a:ln w="9525">
              <a:solidFill>
                <a:schemeClr val="tx1"/>
              </a:solidFill>
              <a:round/>
              <a:headEnd/>
              <a:tailEnd/>
            </a:ln>
          </p:spPr>
          <p:txBody>
            <a:bodyPr wrap="none" anchor="ctr"/>
            <a:lstStyle/>
            <a:p>
              <a:endParaRPr lang="ar-IQ"/>
            </a:p>
          </p:txBody>
        </p:sp>
        <p:sp>
          <p:nvSpPr>
            <p:cNvPr id="27662" name="Oval 33"/>
            <p:cNvSpPr>
              <a:spLocks noChangeArrowheads="1"/>
            </p:cNvSpPr>
            <p:nvPr/>
          </p:nvSpPr>
          <p:spPr bwMode="auto">
            <a:xfrm>
              <a:off x="1680" y="1824"/>
              <a:ext cx="144" cy="144"/>
            </a:xfrm>
            <a:prstGeom prst="ellipse">
              <a:avLst/>
            </a:prstGeom>
            <a:solidFill>
              <a:srgbClr val="000000"/>
            </a:solidFill>
            <a:ln w="9525">
              <a:solidFill>
                <a:schemeClr val="tx1"/>
              </a:solidFill>
              <a:round/>
              <a:headEnd/>
              <a:tailEnd/>
            </a:ln>
          </p:spPr>
          <p:txBody>
            <a:bodyPr wrap="none" anchor="ctr"/>
            <a:lstStyle/>
            <a:p>
              <a:endParaRPr lang="ar-IQ"/>
            </a:p>
          </p:txBody>
        </p:sp>
        <p:sp>
          <p:nvSpPr>
            <p:cNvPr id="27663" name="Oval 34"/>
            <p:cNvSpPr>
              <a:spLocks noChangeArrowheads="1"/>
            </p:cNvSpPr>
            <p:nvPr/>
          </p:nvSpPr>
          <p:spPr bwMode="auto">
            <a:xfrm>
              <a:off x="2112" y="2352"/>
              <a:ext cx="144" cy="144"/>
            </a:xfrm>
            <a:prstGeom prst="ellipse">
              <a:avLst/>
            </a:prstGeom>
            <a:solidFill>
              <a:schemeClr val="accent1"/>
            </a:solidFill>
            <a:ln w="9525">
              <a:solidFill>
                <a:schemeClr val="tx1"/>
              </a:solidFill>
              <a:round/>
              <a:headEnd/>
              <a:tailEnd/>
            </a:ln>
          </p:spPr>
          <p:txBody>
            <a:bodyPr wrap="none" anchor="ctr"/>
            <a:lstStyle/>
            <a:p>
              <a:endParaRPr lang="ar-IQ"/>
            </a:p>
          </p:txBody>
        </p:sp>
      </p:grpSp>
      <p:sp>
        <p:nvSpPr>
          <p:cNvPr id="27654" name="Oval 35"/>
          <p:cNvSpPr>
            <a:spLocks noChangeArrowheads="1"/>
          </p:cNvSpPr>
          <p:nvPr/>
        </p:nvSpPr>
        <p:spPr bwMode="auto">
          <a:xfrm>
            <a:off x="1524000" y="4724400"/>
            <a:ext cx="228600" cy="228600"/>
          </a:xfrm>
          <a:prstGeom prst="ellipse">
            <a:avLst/>
          </a:prstGeom>
          <a:solidFill>
            <a:schemeClr val="accent1"/>
          </a:solidFill>
          <a:ln w="9525">
            <a:solidFill>
              <a:schemeClr val="tx1"/>
            </a:solidFill>
            <a:round/>
            <a:headEnd/>
            <a:tailEnd/>
          </a:ln>
        </p:spPr>
        <p:txBody>
          <a:bodyPr wrap="none" anchor="ctr"/>
          <a:lstStyle/>
          <a:p>
            <a:endParaRPr lang="ar-IQ"/>
          </a:p>
        </p:txBody>
      </p:sp>
      <p:sp>
        <p:nvSpPr>
          <p:cNvPr id="27655" name="Oval 36"/>
          <p:cNvSpPr>
            <a:spLocks noChangeArrowheads="1"/>
          </p:cNvSpPr>
          <p:nvPr/>
        </p:nvSpPr>
        <p:spPr bwMode="auto">
          <a:xfrm>
            <a:off x="2362200" y="4724400"/>
            <a:ext cx="228600" cy="228600"/>
          </a:xfrm>
          <a:prstGeom prst="ellipse">
            <a:avLst/>
          </a:prstGeom>
          <a:solidFill>
            <a:schemeClr val="accent1"/>
          </a:solidFill>
          <a:ln w="9525">
            <a:solidFill>
              <a:schemeClr val="tx1"/>
            </a:solidFill>
            <a:round/>
            <a:headEnd/>
            <a:tailEnd/>
          </a:ln>
        </p:spPr>
        <p:txBody>
          <a:bodyPr wrap="none" anchor="ctr"/>
          <a:lstStyle/>
          <a:p>
            <a:endParaRPr lang="ar-IQ"/>
          </a:p>
        </p:txBody>
      </p:sp>
      <p:sp>
        <p:nvSpPr>
          <p:cNvPr id="27656" name="Oval 37"/>
          <p:cNvSpPr>
            <a:spLocks noChangeArrowheads="1"/>
          </p:cNvSpPr>
          <p:nvPr/>
        </p:nvSpPr>
        <p:spPr bwMode="auto">
          <a:xfrm>
            <a:off x="1981200" y="3733800"/>
            <a:ext cx="228600" cy="228600"/>
          </a:xfrm>
          <a:prstGeom prst="ellipse">
            <a:avLst/>
          </a:prstGeom>
          <a:solidFill>
            <a:srgbClr val="000000"/>
          </a:solidFill>
          <a:ln w="9525">
            <a:solidFill>
              <a:schemeClr val="tx1"/>
            </a:solidFill>
            <a:round/>
            <a:headEnd/>
            <a:tailEnd/>
          </a:ln>
        </p:spPr>
        <p:txBody>
          <a:bodyPr wrap="none" anchor="ctr"/>
          <a:lstStyle/>
          <a:p>
            <a:endParaRPr lang="ar-IQ"/>
          </a:p>
        </p:txBody>
      </p:sp>
      <p:sp>
        <p:nvSpPr>
          <p:cNvPr id="27657" name="Oval 38"/>
          <p:cNvSpPr>
            <a:spLocks noChangeArrowheads="1"/>
          </p:cNvSpPr>
          <p:nvPr/>
        </p:nvSpPr>
        <p:spPr bwMode="auto">
          <a:xfrm>
            <a:off x="3352800" y="3733800"/>
            <a:ext cx="228600" cy="228600"/>
          </a:xfrm>
          <a:prstGeom prst="ellipse">
            <a:avLst/>
          </a:prstGeom>
          <a:solidFill>
            <a:srgbClr val="000000"/>
          </a:solidFill>
          <a:ln w="9525">
            <a:solidFill>
              <a:schemeClr val="tx1"/>
            </a:solidFill>
            <a:round/>
            <a:headEnd/>
            <a:tailEnd/>
          </a:ln>
        </p:spPr>
        <p:txBody>
          <a:bodyPr wrap="none" anchor="ctr"/>
          <a:lstStyle/>
          <a:p>
            <a:endParaRPr lang="ar-IQ"/>
          </a:p>
        </p:txBody>
      </p:sp>
      <p:sp>
        <p:nvSpPr>
          <p:cNvPr id="27658" name="Oval 39"/>
          <p:cNvSpPr>
            <a:spLocks noChangeArrowheads="1"/>
          </p:cNvSpPr>
          <p:nvPr/>
        </p:nvSpPr>
        <p:spPr bwMode="auto">
          <a:xfrm>
            <a:off x="2971800" y="4724400"/>
            <a:ext cx="228600" cy="228600"/>
          </a:xfrm>
          <a:prstGeom prst="ellipse">
            <a:avLst/>
          </a:prstGeom>
          <a:solidFill>
            <a:schemeClr val="accent1"/>
          </a:solidFill>
          <a:ln w="9525">
            <a:solidFill>
              <a:schemeClr val="tx1"/>
            </a:solidFill>
            <a:round/>
            <a:headEnd/>
            <a:tailEnd/>
          </a:ln>
        </p:spPr>
        <p:txBody>
          <a:bodyPr wrap="none" anchor="ctr"/>
          <a:lstStyle/>
          <a:p>
            <a:endParaRPr lang="ar-IQ"/>
          </a:p>
        </p:txBody>
      </p:sp>
      <p:sp>
        <p:nvSpPr>
          <p:cNvPr id="27659" name="Oval 40"/>
          <p:cNvSpPr>
            <a:spLocks noChangeArrowheads="1"/>
          </p:cNvSpPr>
          <p:nvPr/>
        </p:nvSpPr>
        <p:spPr bwMode="auto">
          <a:xfrm>
            <a:off x="3810000" y="4724400"/>
            <a:ext cx="228600" cy="228600"/>
          </a:xfrm>
          <a:prstGeom prst="ellipse">
            <a:avLst/>
          </a:prstGeom>
          <a:solidFill>
            <a:schemeClr val="accent1"/>
          </a:solidFill>
          <a:ln w="28575">
            <a:solidFill>
              <a:srgbClr val="33CC33"/>
            </a:solidFill>
            <a:round/>
            <a:headEnd/>
            <a:tailEnd/>
          </a:ln>
        </p:spPr>
        <p:txBody>
          <a:bodyPr wrap="none" anchor="ctr"/>
          <a:lstStyle/>
          <a:p>
            <a:endParaRPr lang="ar-IQ"/>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500063" y="-285750"/>
            <a:ext cx="8229600" cy="1143000"/>
          </a:xfrm>
        </p:spPr>
        <p:txBody>
          <a:bodyPr/>
          <a:lstStyle/>
          <a:p>
            <a:r>
              <a:rPr lang="en-US" smtClean="0">
                <a:solidFill>
                  <a:srgbClr val="C00000"/>
                </a:solidFill>
                <a:latin typeface="Comic Sans MS" pitchFamily="66" charset="0"/>
              </a:rPr>
              <a:t>Breadth-First Search</a:t>
            </a:r>
          </a:p>
        </p:txBody>
      </p:sp>
      <p:sp>
        <p:nvSpPr>
          <p:cNvPr id="26627" name="Content Placeholder 6"/>
          <p:cNvSpPr>
            <a:spLocks noGrp="1"/>
          </p:cNvSpPr>
          <p:nvPr>
            <p:ph idx="1"/>
          </p:nvPr>
        </p:nvSpPr>
        <p:spPr>
          <a:xfrm>
            <a:off x="457200" y="588963"/>
            <a:ext cx="8229600" cy="6269037"/>
          </a:xfrm>
        </p:spPr>
        <p:txBody>
          <a:bodyPr/>
          <a:lstStyle/>
          <a:p>
            <a:pPr algn="just" rtl="0">
              <a:defRPr/>
            </a:pPr>
            <a:r>
              <a:rPr lang="en-US" sz="2600" dirty="0" smtClean="0">
                <a:solidFill>
                  <a:srgbClr val="0070C0"/>
                </a:solidFill>
                <a:latin typeface="Comic Sans MS" pitchFamily="66" charset="0"/>
              </a:rPr>
              <a:t>Breadth-first search is a far better method to use in situations </a:t>
            </a:r>
            <a:r>
              <a:rPr lang="en-US" sz="2600" b="1" dirty="0" smtClean="0">
                <a:solidFill>
                  <a:srgbClr val="00B050"/>
                </a:solidFill>
                <a:latin typeface="Comic Sans MS" pitchFamily="66" charset="0"/>
              </a:rPr>
              <a:t>where the tree may have very deep paths</a:t>
            </a:r>
            <a:r>
              <a:rPr lang="en-US" sz="2600" dirty="0" smtClean="0">
                <a:solidFill>
                  <a:srgbClr val="0070C0"/>
                </a:solidFill>
                <a:latin typeface="Comic Sans MS" pitchFamily="66" charset="0"/>
              </a:rPr>
              <a:t>, and particularly </a:t>
            </a:r>
            <a:r>
              <a:rPr lang="en-US" sz="2600" b="1" dirty="0" smtClean="0">
                <a:solidFill>
                  <a:srgbClr val="00B050"/>
                </a:solidFill>
                <a:latin typeface="Comic Sans MS" pitchFamily="66" charset="0"/>
              </a:rPr>
              <a:t>where the goal node is in a shallower part of the tree</a:t>
            </a:r>
            <a:r>
              <a:rPr lang="en-US" sz="2600" dirty="0" smtClean="0">
                <a:solidFill>
                  <a:srgbClr val="00B050"/>
                </a:solidFill>
                <a:latin typeface="Comic Sans MS" pitchFamily="66" charset="0"/>
              </a:rPr>
              <a:t>. </a:t>
            </a:r>
            <a:endParaRPr lang="ar-SA" sz="2600" dirty="0" smtClean="0">
              <a:solidFill>
                <a:srgbClr val="00B050"/>
              </a:solidFill>
              <a:latin typeface="Comic Sans MS" pitchFamily="66" charset="0"/>
            </a:endParaRPr>
          </a:p>
          <a:p>
            <a:pPr algn="just" rtl="0">
              <a:defRPr/>
            </a:pPr>
            <a:r>
              <a:rPr lang="en-US" sz="2600" dirty="0" smtClean="0">
                <a:solidFill>
                  <a:srgbClr val="0070C0"/>
                </a:solidFill>
                <a:latin typeface="Comic Sans MS" pitchFamily="66" charset="0"/>
              </a:rPr>
              <a:t>It </a:t>
            </a:r>
            <a:r>
              <a:rPr lang="en-US" sz="2600" dirty="0" smtClean="0">
                <a:solidFill>
                  <a:srgbClr val="00B050"/>
                </a:solidFill>
                <a:latin typeface="Comic Sans MS" pitchFamily="66" charset="0"/>
              </a:rPr>
              <a:t>does not perform </a:t>
            </a:r>
            <a:r>
              <a:rPr lang="en-US" sz="2600" dirty="0" smtClean="0">
                <a:solidFill>
                  <a:srgbClr val="FF0000"/>
                </a:solidFill>
                <a:latin typeface="Comic Sans MS" pitchFamily="66" charset="0"/>
              </a:rPr>
              <a:t>so well </a:t>
            </a:r>
            <a:r>
              <a:rPr lang="en-US" sz="2600" dirty="0" smtClean="0">
                <a:solidFill>
                  <a:srgbClr val="0070C0"/>
                </a:solidFill>
                <a:latin typeface="Comic Sans MS" pitchFamily="66" charset="0"/>
              </a:rPr>
              <a:t>where </a:t>
            </a:r>
            <a:r>
              <a:rPr lang="en-US" sz="2600" b="1" dirty="0" smtClean="0">
                <a:solidFill>
                  <a:srgbClr val="FF0000"/>
                </a:solidFill>
                <a:latin typeface="Comic Sans MS" pitchFamily="66" charset="0"/>
              </a:rPr>
              <a:t>the branching factor of the tree is extremely high</a:t>
            </a:r>
            <a:r>
              <a:rPr lang="en-US" sz="2600" dirty="0" smtClean="0">
                <a:solidFill>
                  <a:srgbClr val="0070C0"/>
                </a:solidFill>
                <a:latin typeface="Comic Sans MS" pitchFamily="66" charset="0"/>
              </a:rPr>
              <a:t>, such as when examining </a:t>
            </a:r>
            <a:r>
              <a:rPr lang="en-US" sz="2600" b="1" dirty="0" smtClean="0">
                <a:solidFill>
                  <a:srgbClr val="C00000"/>
                </a:solidFill>
                <a:latin typeface="Comic Sans MS" pitchFamily="66" charset="0"/>
              </a:rPr>
              <a:t>game trees </a:t>
            </a:r>
            <a:r>
              <a:rPr lang="en-US" sz="2600" dirty="0" smtClean="0">
                <a:solidFill>
                  <a:srgbClr val="0070C0"/>
                </a:solidFill>
                <a:latin typeface="Comic Sans MS" pitchFamily="66" charset="0"/>
              </a:rPr>
              <a:t>for games like Go or Chess.</a:t>
            </a:r>
          </a:p>
          <a:p>
            <a:pPr algn="just" rtl="0">
              <a:defRPr/>
            </a:pPr>
            <a:r>
              <a:rPr lang="en-US" sz="2600" dirty="0" smtClean="0">
                <a:solidFill>
                  <a:srgbClr val="0070C0"/>
                </a:solidFill>
                <a:latin typeface="Comic Sans MS" pitchFamily="66" charset="0"/>
              </a:rPr>
              <a:t>Breadth-first search </a:t>
            </a:r>
            <a:r>
              <a:rPr lang="en-US" sz="2600" dirty="0" smtClean="0">
                <a:solidFill>
                  <a:srgbClr val="FF0000"/>
                </a:solidFill>
                <a:latin typeface="Comic Sans MS" pitchFamily="66" charset="0"/>
              </a:rPr>
              <a:t>is a poor idea </a:t>
            </a:r>
            <a:r>
              <a:rPr lang="en-US" sz="2600" b="1" dirty="0" smtClean="0">
                <a:solidFill>
                  <a:srgbClr val="00B050"/>
                </a:solidFill>
                <a:latin typeface="Comic Sans MS" pitchFamily="66" charset="0"/>
              </a:rPr>
              <a:t>in trees where all paths lead to a goal node with similar length paths</a:t>
            </a:r>
            <a:r>
              <a:rPr lang="en-US" sz="2600" dirty="0" smtClean="0">
                <a:solidFill>
                  <a:srgbClr val="00B050"/>
                </a:solidFill>
                <a:latin typeface="Comic Sans MS" pitchFamily="66" charset="0"/>
              </a:rPr>
              <a:t>. </a:t>
            </a:r>
            <a:r>
              <a:rPr lang="en-US" sz="2600" dirty="0" smtClean="0">
                <a:solidFill>
                  <a:srgbClr val="0070C0"/>
                </a:solidFill>
                <a:latin typeface="Comic Sans MS" pitchFamily="66" charset="0"/>
              </a:rPr>
              <a:t>In situations such as this, </a:t>
            </a:r>
            <a:r>
              <a:rPr lang="en-US" sz="2600" dirty="0" smtClean="0">
                <a:solidFill>
                  <a:schemeClr val="accent6">
                    <a:lumMod val="60000"/>
                    <a:lumOff val="40000"/>
                  </a:schemeClr>
                </a:solidFill>
                <a:latin typeface="Comic Sans MS" pitchFamily="66" charset="0"/>
              </a:rPr>
              <a:t>depth-first search would perform far better because it would identify a goal node when it reached the bottom of the first path it examined.</a:t>
            </a:r>
          </a:p>
          <a:p>
            <a:pPr algn="just" rtl="0">
              <a:defRPr/>
            </a:pPr>
            <a:endParaRPr lang="en-US" sz="2800"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500063" y="0"/>
            <a:ext cx="8229600" cy="1143000"/>
          </a:xfrm>
        </p:spPr>
        <p:txBody>
          <a:bodyPr>
            <a:normAutofit fontScale="90000"/>
          </a:bodyPr>
          <a:lstStyle/>
          <a:p>
            <a:pPr rtl="0"/>
            <a:r>
              <a:rPr lang="en-US" sz="3600" smtClean="0">
                <a:solidFill>
                  <a:srgbClr val="C00000"/>
                </a:solidFill>
                <a:latin typeface="Comic Sans MS" pitchFamily="66" charset="0"/>
              </a:rPr>
              <a:t>Comparison between Depth-First and Breadth-First Search</a:t>
            </a:r>
          </a:p>
        </p:txBody>
      </p:sp>
      <p:sp>
        <p:nvSpPr>
          <p:cNvPr id="7" name="Content Placeholder 6"/>
          <p:cNvSpPr>
            <a:spLocks noGrp="1"/>
          </p:cNvSpPr>
          <p:nvPr>
            <p:ph idx="1"/>
          </p:nvPr>
        </p:nvSpPr>
        <p:spPr>
          <a:xfrm>
            <a:off x="457200" y="3786188"/>
            <a:ext cx="8229600" cy="2643187"/>
          </a:xfrm>
        </p:spPr>
        <p:txBody>
          <a:bodyPr>
            <a:normAutofit lnSpcReduction="10000"/>
          </a:bodyPr>
          <a:lstStyle/>
          <a:p>
            <a:pPr algn="l" rtl="0">
              <a:defRPr/>
            </a:pPr>
            <a:r>
              <a:rPr lang="en-US" sz="2400" dirty="0" smtClean="0">
                <a:solidFill>
                  <a:srgbClr val="00B050"/>
                </a:solidFill>
                <a:latin typeface="Comic Sans MS" pitchFamily="66" charset="0"/>
              </a:rPr>
              <a:t>Depth-first search is usually simpler to implement than breadth-first search.</a:t>
            </a:r>
          </a:p>
          <a:p>
            <a:pPr lvl="1" algn="l" rtl="0">
              <a:defRPr/>
            </a:pPr>
            <a:r>
              <a:rPr lang="en-US" sz="2000" dirty="0" smtClean="0">
                <a:solidFill>
                  <a:srgbClr val="0070C0"/>
                </a:solidFill>
                <a:latin typeface="Comic Sans MS" pitchFamily="66" charset="0"/>
                <a:ea typeface="+mn-ea"/>
              </a:rPr>
              <a:t>It usually requires </a:t>
            </a:r>
            <a:r>
              <a:rPr lang="en-US" sz="2000" dirty="0" smtClean="0">
                <a:solidFill>
                  <a:srgbClr val="C00000"/>
                </a:solidFill>
                <a:latin typeface="Comic Sans MS" pitchFamily="66" charset="0"/>
                <a:ea typeface="+mn-ea"/>
              </a:rPr>
              <a:t>less memory usage</a:t>
            </a:r>
            <a:r>
              <a:rPr lang="en-US" sz="2000" dirty="0" smtClean="0">
                <a:solidFill>
                  <a:srgbClr val="0070C0"/>
                </a:solidFill>
                <a:latin typeface="Comic Sans MS" pitchFamily="66" charset="0"/>
                <a:ea typeface="+mn-ea"/>
              </a:rPr>
              <a:t> because it only needs to store information about the path it is currently exploring, whereas </a:t>
            </a:r>
            <a:r>
              <a:rPr lang="en-US" sz="2000" dirty="0" smtClean="0">
                <a:solidFill>
                  <a:srgbClr val="FF0000"/>
                </a:solidFill>
                <a:latin typeface="Comic Sans MS" pitchFamily="66" charset="0"/>
                <a:ea typeface="+mn-ea"/>
              </a:rPr>
              <a:t>breadth-first search needs to store information about all paths that reach the current depth. </a:t>
            </a:r>
          </a:p>
          <a:p>
            <a:pPr lvl="1" algn="l" rtl="0">
              <a:defRPr/>
            </a:pPr>
            <a:r>
              <a:rPr lang="en-US" sz="2000" dirty="0" smtClean="0">
                <a:solidFill>
                  <a:srgbClr val="7030A0"/>
                </a:solidFill>
                <a:latin typeface="Comic Sans MS" pitchFamily="66" charset="0"/>
                <a:ea typeface="+mn-ea"/>
              </a:rPr>
              <a:t>This is one of the main reasons that depth-first search is used so widely to solve everyday computer problems.</a:t>
            </a:r>
            <a:endParaRPr lang="en-US" sz="2000" dirty="0">
              <a:solidFill>
                <a:srgbClr val="7030A0"/>
              </a:solidFill>
              <a:latin typeface="Comic Sans MS" pitchFamily="66" charset="0"/>
            </a:endParaRPr>
          </a:p>
        </p:txBody>
      </p:sp>
      <p:pic>
        <p:nvPicPr>
          <p:cNvPr id="27652" name="Picture 2"/>
          <p:cNvPicPr>
            <a:picLocks noChangeAspect="1" noChangeArrowheads="1"/>
          </p:cNvPicPr>
          <p:nvPr/>
        </p:nvPicPr>
        <p:blipFill>
          <a:blip r:embed="rId2"/>
          <a:srcRect/>
          <a:stretch>
            <a:fillRect/>
          </a:stretch>
        </p:blipFill>
        <p:spPr bwMode="auto">
          <a:xfrm>
            <a:off x="0" y="1143000"/>
            <a:ext cx="9144000" cy="2495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500063" y="0"/>
            <a:ext cx="8229600" cy="1143000"/>
          </a:xfrm>
        </p:spPr>
        <p:txBody>
          <a:bodyPr/>
          <a:lstStyle/>
          <a:p>
            <a:pPr rtl="0"/>
            <a:r>
              <a:rPr lang="en-US" sz="3600" b="1" smtClean="0">
                <a:solidFill>
                  <a:srgbClr val="C00000"/>
                </a:solidFill>
                <a:latin typeface="Comic Sans MS" pitchFamily="66" charset="0"/>
              </a:rPr>
              <a:t>Infinite path</a:t>
            </a:r>
            <a:endParaRPr lang="en-US" sz="3600" smtClean="0">
              <a:solidFill>
                <a:srgbClr val="C00000"/>
              </a:solidFill>
              <a:latin typeface="Comic Sans MS" pitchFamily="66" charset="0"/>
            </a:endParaRPr>
          </a:p>
        </p:txBody>
      </p:sp>
      <p:sp>
        <p:nvSpPr>
          <p:cNvPr id="28675" name="Content Placeholder 6"/>
          <p:cNvSpPr>
            <a:spLocks noGrp="1"/>
          </p:cNvSpPr>
          <p:nvPr>
            <p:ph idx="1"/>
          </p:nvPr>
        </p:nvSpPr>
        <p:spPr>
          <a:xfrm>
            <a:off x="457200" y="1357313"/>
            <a:ext cx="8229600" cy="5072062"/>
          </a:xfrm>
        </p:spPr>
        <p:txBody>
          <a:bodyPr/>
          <a:lstStyle/>
          <a:p>
            <a:pPr algn="just" rtl="0"/>
            <a:r>
              <a:rPr lang="en-US" sz="2400" smtClean="0">
                <a:solidFill>
                  <a:srgbClr val="0070C0"/>
                </a:solidFill>
                <a:latin typeface="Comic Sans MS" pitchFamily="66" charset="0"/>
              </a:rPr>
              <a:t>The problem of infinite paths can be avoided in depth-first search by applying a </a:t>
            </a:r>
            <a:r>
              <a:rPr lang="en-US" sz="2400" b="1" smtClean="0">
                <a:solidFill>
                  <a:srgbClr val="FF0000"/>
                </a:solidFill>
                <a:latin typeface="Comic Sans MS" pitchFamily="66" charset="0"/>
              </a:rPr>
              <a:t>depth threshold</a:t>
            </a:r>
            <a:r>
              <a:rPr lang="en-US" sz="2400" b="1" smtClean="0">
                <a:solidFill>
                  <a:srgbClr val="0070C0"/>
                </a:solidFill>
                <a:latin typeface="Comic Sans MS" pitchFamily="66" charset="0"/>
              </a:rPr>
              <a:t>. </a:t>
            </a:r>
            <a:r>
              <a:rPr lang="en-US" sz="2400" smtClean="0">
                <a:solidFill>
                  <a:srgbClr val="0070C0"/>
                </a:solidFill>
                <a:latin typeface="Comic Sans MS" pitchFamily="66" charset="0"/>
              </a:rPr>
              <a:t>This means that paths will be considered to have terminated when they reach a specified depth. This has the disadvantage that </a:t>
            </a:r>
            <a:r>
              <a:rPr lang="en-US" sz="2400" smtClean="0">
                <a:solidFill>
                  <a:srgbClr val="00B050"/>
                </a:solidFill>
                <a:latin typeface="Comic Sans MS" pitchFamily="66" charset="0"/>
              </a:rPr>
              <a:t>some goal states (or, in some cases, the only goal state) might be missed but </a:t>
            </a:r>
            <a:r>
              <a:rPr lang="en-US" sz="2400" smtClean="0">
                <a:solidFill>
                  <a:srgbClr val="0070C0"/>
                </a:solidFill>
                <a:latin typeface="Comic Sans MS" pitchFamily="66" charset="0"/>
              </a:rPr>
              <a:t>ensures that all branches of the search tree will be explored in reasonable time. This technique is often used when examining </a:t>
            </a:r>
            <a:r>
              <a:rPr lang="en-US" sz="2400" b="1" smtClean="0">
                <a:solidFill>
                  <a:srgbClr val="FF0000"/>
                </a:solidFill>
                <a:latin typeface="Comic Sans MS" pitchFamily="66" charset="0"/>
              </a:rPr>
              <a:t>game trees.</a:t>
            </a:r>
            <a:endParaRPr lang="en-US" sz="2000" smtClean="0">
              <a:solidFill>
                <a:srgbClr val="FF0000"/>
              </a:solidFill>
              <a:latin typeface="Comic Sans MS" pitchFamily="66"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428596" y="500042"/>
            <a:ext cx="7723242" cy="500066"/>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357158" y="1214422"/>
            <a:ext cx="7929618" cy="440534"/>
          </a:xfrm>
          <a:prstGeom prst="rect">
            <a:avLst/>
          </a:prstGeom>
          <a:noFill/>
          <a:ln w="9525">
            <a:noFill/>
            <a:miter lim="800000"/>
            <a:headEnd/>
            <a:tailEnd/>
          </a:ln>
          <a:effectLst/>
        </p:spPr>
      </p:pic>
      <p:pic>
        <p:nvPicPr>
          <p:cNvPr id="3076" name="Picture 4"/>
          <p:cNvPicPr>
            <a:picLocks noChangeAspect="1" noChangeArrowheads="1"/>
          </p:cNvPicPr>
          <p:nvPr/>
        </p:nvPicPr>
        <p:blipFill>
          <a:blip r:embed="rId4"/>
          <a:srcRect/>
          <a:stretch>
            <a:fillRect/>
          </a:stretch>
        </p:blipFill>
        <p:spPr bwMode="auto">
          <a:xfrm>
            <a:off x="357158" y="1785925"/>
            <a:ext cx="6143668" cy="332090"/>
          </a:xfrm>
          <a:prstGeom prst="rect">
            <a:avLst/>
          </a:prstGeom>
          <a:noFill/>
          <a:ln w="9525">
            <a:noFill/>
            <a:miter lim="800000"/>
            <a:headEnd/>
            <a:tailEnd/>
          </a:ln>
          <a:effectLst/>
        </p:spPr>
      </p:pic>
      <p:pic>
        <p:nvPicPr>
          <p:cNvPr id="3077" name="Picture 5"/>
          <p:cNvPicPr>
            <a:picLocks noChangeAspect="1" noChangeArrowheads="1"/>
          </p:cNvPicPr>
          <p:nvPr/>
        </p:nvPicPr>
        <p:blipFill>
          <a:blip r:embed="rId5"/>
          <a:srcRect/>
          <a:stretch>
            <a:fillRect/>
          </a:stretch>
        </p:blipFill>
        <p:spPr bwMode="auto">
          <a:xfrm>
            <a:off x="0" y="2214554"/>
            <a:ext cx="7929586" cy="367867"/>
          </a:xfrm>
          <a:prstGeom prst="rect">
            <a:avLst/>
          </a:prstGeom>
          <a:noFill/>
          <a:ln w="9525">
            <a:noFill/>
            <a:miter lim="800000"/>
            <a:headEnd/>
            <a:tailEnd/>
          </a:ln>
          <a:effectLst/>
        </p:spPr>
      </p:pic>
      <p:pic>
        <p:nvPicPr>
          <p:cNvPr id="3078" name="Picture 6"/>
          <p:cNvPicPr>
            <a:picLocks noChangeAspect="1" noChangeArrowheads="1"/>
          </p:cNvPicPr>
          <p:nvPr/>
        </p:nvPicPr>
        <p:blipFill>
          <a:blip r:embed="rId6"/>
          <a:srcRect/>
          <a:stretch>
            <a:fillRect/>
          </a:stretch>
        </p:blipFill>
        <p:spPr bwMode="auto">
          <a:xfrm>
            <a:off x="214282" y="2643182"/>
            <a:ext cx="8358214" cy="769999"/>
          </a:xfrm>
          <a:prstGeom prst="rect">
            <a:avLst/>
          </a:prstGeom>
          <a:noFill/>
          <a:ln w="9525">
            <a:noFill/>
            <a:miter lim="800000"/>
            <a:headEnd/>
            <a:tailEnd/>
          </a:ln>
          <a:effectLst/>
        </p:spPr>
      </p:pic>
      <p:pic>
        <p:nvPicPr>
          <p:cNvPr id="3079" name="Picture 7"/>
          <p:cNvPicPr>
            <a:picLocks noChangeAspect="1" noChangeArrowheads="1"/>
          </p:cNvPicPr>
          <p:nvPr/>
        </p:nvPicPr>
        <p:blipFill>
          <a:blip r:embed="rId7"/>
          <a:srcRect/>
          <a:stretch>
            <a:fillRect/>
          </a:stretch>
        </p:blipFill>
        <p:spPr bwMode="auto">
          <a:xfrm>
            <a:off x="0" y="3500437"/>
            <a:ext cx="8643966" cy="111208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mtClean="0">
                <a:solidFill>
                  <a:srgbClr val="C00000"/>
                </a:solidFill>
                <a:latin typeface="Comic Sans MS" pitchFamily="66" charset="0"/>
              </a:rPr>
              <a:t>Properties of Search Methods</a:t>
            </a:r>
          </a:p>
        </p:txBody>
      </p:sp>
      <p:sp>
        <p:nvSpPr>
          <p:cNvPr id="3" name="Content Placeholder 2"/>
          <p:cNvSpPr>
            <a:spLocks noGrp="1"/>
          </p:cNvSpPr>
          <p:nvPr>
            <p:ph idx="1"/>
          </p:nvPr>
        </p:nvSpPr>
        <p:spPr/>
        <p:txBody>
          <a:bodyPr/>
          <a:lstStyle/>
          <a:p>
            <a:pPr algn="just" rtl="0">
              <a:defRPr/>
            </a:pPr>
            <a:r>
              <a:rPr lang="en-US" sz="2800" dirty="0" smtClean="0">
                <a:solidFill>
                  <a:srgbClr val="0070C0"/>
                </a:solidFill>
                <a:latin typeface="Comic Sans MS" pitchFamily="66" charset="0"/>
              </a:rPr>
              <a:t>Different search methods perform in different ways. There are several important properties that search methods should have in order to be most useful.</a:t>
            </a:r>
          </a:p>
          <a:p>
            <a:pPr lvl="3" algn="l" rtl="0">
              <a:buFontTx/>
              <a:buNone/>
              <a:defRPr/>
            </a:pPr>
            <a:r>
              <a:rPr lang="en-US" sz="2800" dirty="0" smtClean="0">
                <a:solidFill>
                  <a:srgbClr val="0070C0"/>
                </a:solidFill>
                <a:latin typeface="Comic Sans MS" pitchFamily="66" charset="0"/>
                <a:ea typeface="+mn-ea"/>
              </a:rPr>
              <a:t>■ </a:t>
            </a:r>
            <a:r>
              <a:rPr lang="en-US" sz="2800" dirty="0" smtClean="0">
                <a:solidFill>
                  <a:srgbClr val="C00000"/>
                </a:solidFill>
                <a:latin typeface="Comic Sans MS" pitchFamily="66" charset="0"/>
                <a:ea typeface="+mn-ea"/>
              </a:rPr>
              <a:t>Complexity</a:t>
            </a:r>
          </a:p>
          <a:p>
            <a:pPr lvl="3" algn="l" rtl="0">
              <a:buFontTx/>
              <a:buNone/>
              <a:defRPr/>
            </a:pPr>
            <a:r>
              <a:rPr lang="en-US" sz="2800" dirty="0" smtClean="0">
                <a:solidFill>
                  <a:srgbClr val="0070C0"/>
                </a:solidFill>
                <a:latin typeface="Comic Sans MS" pitchFamily="66" charset="0"/>
                <a:ea typeface="+mn-ea"/>
              </a:rPr>
              <a:t>■ </a:t>
            </a:r>
            <a:r>
              <a:rPr lang="en-US" sz="2800" dirty="0" smtClean="0">
                <a:solidFill>
                  <a:srgbClr val="FF0000"/>
                </a:solidFill>
                <a:latin typeface="Comic Sans MS" pitchFamily="66" charset="0"/>
                <a:ea typeface="+mn-ea"/>
              </a:rPr>
              <a:t>Completeness</a:t>
            </a:r>
          </a:p>
          <a:p>
            <a:pPr lvl="3" algn="l" rtl="0">
              <a:buFontTx/>
              <a:buNone/>
              <a:defRPr/>
            </a:pPr>
            <a:r>
              <a:rPr lang="en-US" sz="2800" dirty="0" smtClean="0">
                <a:solidFill>
                  <a:srgbClr val="0070C0"/>
                </a:solidFill>
                <a:latin typeface="Comic Sans MS" pitchFamily="66" charset="0"/>
                <a:ea typeface="+mn-ea"/>
              </a:rPr>
              <a:t>■ </a:t>
            </a:r>
            <a:r>
              <a:rPr lang="en-US" sz="2800" b="1" dirty="0" smtClean="0">
                <a:solidFill>
                  <a:srgbClr val="FFC000"/>
                </a:solidFill>
                <a:latin typeface="Comic Sans MS" pitchFamily="66" charset="0"/>
                <a:ea typeface="+mn-ea"/>
              </a:rPr>
              <a:t>Optimality</a:t>
            </a:r>
          </a:p>
          <a:p>
            <a:pPr lvl="3" algn="l" rtl="0">
              <a:buFontTx/>
              <a:buNone/>
              <a:defRPr/>
            </a:pPr>
            <a:r>
              <a:rPr lang="en-US" sz="2800" dirty="0" smtClean="0">
                <a:solidFill>
                  <a:srgbClr val="0070C0"/>
                </a:solidFill>
                <a:latin typeface="Comic Sans MS" pitchFamily="66" charset="0"/>
                <a:ea typeface="+mn-ea"/>
              </a:rPr>
              <a:t>■ </a:t>
            </a:r>
            <a:r>
              <a:rPr lang="en-US" sz="2800" dirty="0" smtClean="0">
                <a:solidFill>
                  <a:srgbClr val="00B050"/>
                </a:solidFill>
                <a:latin typeface="Comic Sans MS" pitchFamily="66" charset="0"/>
                <a:ea typeface="+mn-ea"/>
              </a:rPr>
              <a:t>Admissibility</a:t>
            </a:r>
          </a:p>
          <a:p>
            <a:pPr lvl="3" algn="l" rtl="0">
              <a:buFontTx/>
              <a:buNone/>
              <a:defRPr/>
            </a:pPr>
            <a:r>
              <a:rPr lang="en-US" sz="2800" dirty="0" smtClean="0">
                <a:solidFill>
                  <a:srgbClr val="0070C0"/>
                </a:solidFill>
                <a:latin typeface="Comic Sans MS" pitchFamily="66" charset="0"/>
                <a:ea typeface="+mn-ea"/>
              </a:rPr>
              <a:t>■ Irrevocability</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mtClean="0">
                <a:solidFill>
                  <a:srgbClr val="C00000"/>
                </a:solidFill>
                <a:latin typeface="Comic Sans MS" pitchFamily="66" charset="0"/>
              </a:rPr>
              <a:t>Complexity</a:t>
            </a:r>
          </a:p>
        </p:txBody>
      </p:sp>
      <p:sp>
        <p:nvSpPr>
          <p:cNvPr id="30723" name="Content Placeholder 2"/>
          <p:cNvSpPr>
            <a:spLocks noGrp="1"/>
          </p:cNvSpPr>
          <p:nvPr>
            <p:ph idx="1"/>
          </p:nvPr>
        </p:nvSpPr>
        <p:spPr>
          <a:xfrm>
            <a:off x="457200" y="1357313"/>
            <a:ext cx="8229600" cy="4768850"/>
          </a:xfrm>
        </p:spPr>
        <p:txBody>
          <a:bodyPr/>
          <a:lstStyle/>
          <a:p>
            <a:pPr algn="just" rtl="0"/>
            <a:r>
              <a:rPr lang="en-US" sz="2400" smtClean="0">
                <a:solidFill>
                  <a:srgbClr val="0070C0"/>
                </a:solidFill>
                <a:latin typeface="Comic Sans MS" pitchFamily="66" charset="0"/>
              </a:rPr>
              <a:t>In discussing a search method, it is useful to describe how efficient that method is, over </a:t>
            </a:r>
            <a:r>
              <a:rPr lang="en-US" sz="2400" b="1" u="sng" smtClean="0">
                <a:solidFill>
                  <a:srgbClr val="FF0000"/>
                </a:solidFill>
                <a:latin typeface="Comic Sans MS" pitchFamily="66" charset="0"/>
              </a:rPr>
              <a:t>time</a:t>
            </a:r>
            <a:r>
              <a:rPr lang="en-US" sz="2400" smtClean="0">
                <a:solidFill>
                  <a:srgbClr val="0070C0"/>
                </a:solidFill>
                <a:latin typeface="Comic Sans MS" pitchFamily="66" charset="0"/>
              </a:rPr>
              <a:t> and </a:t>
            </a:r>
            <a:r>
              <a:rPr lang="en-US" sz="2400" b="1" u="sng" smtClean="0">
                <a:solidFill>
                  <a:srgbClr val="FF0000"/>
                </a:solidFill>
                <a:latin typeface="Comic Sans MS" pitchFamily="66" charset="0"/>
              </a:rPr>
              <a:t>space</a:t>
            </a:r>
            <a:r>
              <a:rPr lang="en-US" sz="2400" smtClean="0">
                <a:solidFill>
                  <a:srgbClr val="FF0000"/>
                </a:solidFill>
                <a:latin typeface="Comic Sans MS" pitchFamily="66" charset="0"/>
              </a:rPr>
              <a:t>.</a:t>
            </a:r>
            <a:r>
              <a:rPr lang="en-US" sz="2400" smtClean="0">
                <a:solidFill>
                  <a:srgbClr val="0070C0"/>
                </a:solidFill>
                <a:latin typeface="Comic Sans MS" pitchFamily="66" charset="0"/>
              </a:rPr>
              <a:t> The </a:t>
            </a:r>
            <a:r>
              <a:rPr lang="en-US" sz="2400" b="1" smtClean="0">
                <a:solidFill>
                  <a:srgbClr val="FF0000"/>
                </a:solidFill>
                <a:latin typeface="Comic Sans MS" pitchFamily="66" charset="0"/>
              </a:rPr>
              <a:t>time complexity </a:t>
            </a:r>
            <a:r>
              <a:rPr lang="en-US" sz="2400" smtClean="0">
                <a:solidFill>
                  <a:srgbClr val="0070C0"/>
                </a:solidFill>
                <a:latin typeface="Comic Sans MS" pitchFamily="66" charset="0"/>
              </a:rPr>
              <a:t>of a method is related to the length of time that the method would take to find a goal state. </a:t>
            </a:r>
          </a:p>
          <a:p>
            <a:pPr algn="just" rtl="0"/>
            <a:r>
              <a:rPr lang="en-US" sz="2400" smtClean="0">
                <a:solidFill>
                  <a:srgbClr val="0070C0"/>
                </a:solidFill>
                <a:latin typeface="Comic Sans MS" pitchFamily="66" charset="0"/>
              </a:rPr>
              <a:t>The </a:t>
            </a:r>
            <a:r>
              <a:rPr lang="en-US" sz="2400" b="1" smtClean="0">
                <a:solidFill>
                  <a:srgbClr val="FF0000"/>
                </a:solidFill>
                <a:latin typeface="Comic Sans MS" pitchFamily="66" charset="0"/>
              </a:rPr>
              <a:t>space complexity </a:t>
            </a:r>
            <a:r>
              <a:rPr lang="en-US" sz="2400" smtClean="0">
                <a:solidFill>
                  <a:srgbClr val="0070C0"/>
                </a:solidFill>
                <a:latin typeface="Comic Sans MS" pitchFamily="66" charset="0"/>
              </a:rPr>
              <a:t>is related to the amount of memory that the method needs to use.</a:t>
            </a:r>
          </a:p>
          <a:p>
            <a:pPr algn="just" rtl="0"/>
            <a:r>
              <a:rPr lang="en-US" sz="2400" smtClean="0">
                <a:solidFill>
                  <a:srgbClr val="0070C0"/>
                </a:solidFill>
                <a:latin typeface="Comic Sans MS" pitchFamily="66" charset="0"/>
              </a:rPr>
              <a:t>It is normal to use </a:t>
            </a:r>
            <a:r>
              <a:rPr lang="en-US" sz="2400" smtClean="0">
                <a:solidFill>
                  <a:srgbClr val="00B050"/>
                </a:solidFill>
                <a:latin typeface="Comic Sans MS" pitchFamily="66" charset="0"/>
              </a:rPr>
              <a:t>Big-O</a:t>
            </a:r>
            <a:r>
              <a:rPr lang="en-US" sz="2400" smtClean="0">
                <a:solidFill>
                  <a:srgbClr val="0070C0"/>
                </a:solidFill>
                <a:latin typeface="Comic Sans MS" pitchFamily="66" charset="0"/>
              </a:rPr>
              <a:t> notation to describe the complexity of a method. For example, breadth-first search has a time complexity of </a:t>
            </a:r>
            <a:r>
              <a:rPr lang="en-US" sz="2400" b="1" smtClean="0">
                <a:solidFill>
                  <a:srgbClr val="00B050"/>
                </a:solidFill>
                <a:latin typeface="Comic Sans MS" pitchFamily="66" charset="0"/>
              </a:rPr>
              <a:t>O(b</a:t>
            </a:r>
            <a:r>
              <a:rPr lang="en-US" sz="2400" b="1" baseline="30000" smtClean="0">
                <a:solidFill>
                  <a:srgbClr val="00B050"/>
                </a:solidFill>
                <a:latin typeface="Comic Sans MS" pitchFamily="66" charset="0"/>
              </a:rPr>
              <a:t>d</a:t>
            </a:r>
            <a:r>
              <a:rPr lang="en-US" sz="2400" b="1" smtClean="0">
                <a:solidFill>
                  <a:srgbClr val="00B050"/>
                </a:solidFill>
                <a:latin typeface="Comic Sans MS" pitchFamily="66" charset="0"/>
              </a:rPr>
              <a:t>)</a:t>
            </a:r>
            <a:r>
              <a:rPr lang="en-US" sz="2400" i="1" smtClean="0">
                <a:solidFill>
                  <a:srgbClr val="0070C0"/>
                </a:solidFill>
                <a:latin typeface="Comic Sans MS" pitchFamily="66" charset="0"/>
              </a:rPr>
              <a:t>, </a:t>
            </a:r>
            <a:r>
              <a:rPr lang="en-US" sz="2400" smtClean="0">
                <a:solidFill>
                  <a:srgbClr val="00B050"/>
                </a:solidFill>
                <a:latin typeface="Comic Sans MS" pitchFamily="66" charset="0"/>
              </a:rPr>
              <a:t>where b</a:t>
            </a:r>
            <a:r>
              <a:rPr lang="en-US" sz="2400" smtClean="0">
                <a:solidFill>
                  <a:srgbClr val="0070C0"/>
                </a:solidFill>
                <a:latin typeface="Comic Sans MS" pitchFamily="66" charset="0"/>
              </a:rPr>
              <a:t> is the </a:t>
            </a:r>
            <a:r>
              <a:rPr lang="en-US" sz="2400" smtClean="0">
                <a:solidFill>
                  <a:srgbClr val="00B050"/>
                </a:solidFill>
                <a:latin typeface="Comic Sans MS" pitchFamily="66" charset="0"/>
              </a:rPr>
              <a:t>branching factor </a:t>
            </a:r>
            <a:r>
              <a:rPr lang="en-US" sz="2400" smtClean="0">
                <a:solidFill>
                  <a:srgbClr val="0070C0"/>
                </a:solidFill>
                <a:latin typeface="Comic Sans MS" pitchFamily="66" charset="0"/>
              </a:rPr>
              <a:t>of the tree, </a:t>
            </a:r>
            <a:r>
              <a:rPr lang="en-US" sz="2400" smtClean="0">
                <a:solidFill>
                  <a:srgbClr val="7030A0"/>
                </a:solidFill>
                <a:latin typeface="Comic Sans MS" pitchFamily="66" charset="0"/>
              </a:rPr>
              <a:t>and d is the depth of the goal node in the tree</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smtClean="0">
                <a:solidFill>
                  <a:srgbClr val="C00000"/>
                </a:solidFill>
                <a:latin typeface="Comic Sans MS" pitchFamily="66" charset="0"/>
              </a:rPr>
              <a:t>Complexity</a:t>
            </a:r>
          </a:p>
        </p:txBody>
      </p:sp>
      <p:sp>
        <p:nvSpPr>
          <p:cNvPr id="31747" name="Content Placeholder 2"/>
          <p:cNvSpPr>
            <a:spLocks noGrp="1"/>
          </p:cNvSpPr>
          <p:nvPr>
            <p:ph idx="1"/>
          </p:nvPr>
        </p:nvSpPr>
        <p:spPr>
          <a:xfrm>
            <a:off x="457200" y="1357313"/>
            <a:ext cx="8229600" cy="4768850"/>
          </a:xfrm>
        </p:spPr>
        <p:txBody>
          <a:bodyPr/>
          <a:lstStyle/>
          <a:p>
            <a:pPr algn="just" rtl="0"/>
            <a:r>
              <a:rPr lang="en-US" sz="2800" smtClean="0">
                <a:solidFill>
                  <a:srgbClr val="C00000"/>
                </a:solidFill>
                <a:latin typeface="Comic Sans MS" pitchFamily="66" charset="0"/>
              </a:rPr>
              <a:t>Depth-first</a:t>
            </a:r>
            <a:r>
              <a:rPr lang="en-US" sz="2800" smtClean="0">
                <a:solidFill>
                  <a:srgbClr val="0070C0"/>
                </a:solidFill>
                <a:latin typeface="Comic Sans MS" pitchFamily="66" charset="0"/>
              </a:rPr>
              <a:t> search is </a:t>
            </a:r>
            <a:r>
              <a:rPr lang="en-US" sz="2800" smtClean="0">
                <a:solidFill>
                  <a:srgbClr val="FF0000"/>
                </a:solidFill>
                <a:latin typeface="Comic Sans MS" pitchFamily="66" charset="0"/>
              </a:rPr>
              <a:t>very efficient in space </a:t>
            </a:r>
            <a:r>
              <a:rPr lang="en-US" sz="2800" smtClean="0">
                <a:solidFill>
                  <a:srgbClr val="0070C0"/>
                </a:solidFill>
                <a:latin typeface="Comic Sans MS" pitchFamily="66" charset="0"/>
              </a:rPr>
              <a:t>because it only needs to store information about the path it is currently examining, </a:t>
            </a:r>
            <a:r>
              <a:rPr lang="en-US" sz="2800" smtClean="0">
                <a:solidFill>
                  <a:srgbClr val="FF0000"/>
                </a:solidFill>
                <a:latin typeface="Comic Sans MS" pitchFamily="66" charset="0"/>
              </a:rPr>
              <a:t>but</a:t>
            </a:r>
            <a:r>
              <a:rPr lang="en-US" sz="2800" smtClean="0">
                <a:solidFill>
                  <a:srgbClr val="0070C0"/>
                </a:solidFill>
                <a:latin typeface="Comic Sans MS" pitchFamily="66" charset="0"/>
              </a:rPr>
              <a:t> </a:t>
            </a:r>
            <a:r>
              <a:rPr lang="en-US" sz="2800" smtClean="0">
                <a:solidFill>
                  <a:srgbClr val="FF0000"/>
                </a:solidFill>
                <a:latin typeface="Comic Sans MS" pitchFamily="66" charset="0"/>
              </a:rPr>
              <a:t>it is not efficient in time </a:t>
            </a:r>
            <a:r>
              <a:rPr lang="en-US" sz="2800" smtClean="0">
                <a:solidFill>
                  <a:srgbClr val="0070C0"/>
                </a:solidFill>
                <a:latin typeface="Comic Sans MS" pitchFamily="66" charset="0"/>
              </a:rPr>
              <a:t>because it can end up examining very deep branches of the tree.</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smtClean="0">
                <a:solidFill>
                  <a:srgbClr val="C00000"/>
                </a:solidFill>
                <a:latin typeface="Comic Sans MS" pitchFamily="66" charset="0"/>
              </a:rPr>
              <a:t>Complexity</a:t>
            </a:r>
          </a:p>
        </p:txBody>
      </p:sp>
      <p:sp>
        <p:nvSpPr>
          <p:cNvPr id="32771" name="Content Placeholder 2"/>
          <p:cNvSpPr>
            <a:spLocks noGrp="1"/>
          </p:cNvSpPr>
          <p:nvPr>
            <p:ph idx="1"/>
          </p:nvPr>
        </p:nvSpPr>
        <p:spPr>
          <a:xfrm>
            <a:off x="457200" y="1357313"/>
            <a:ext cx="8229600" cy="4768850"/>
          </a:xfrm>
        </p:spPr>
        <p:txBody>
          <a:bodyPr>
            <a:normAutofit lnSpcReduction="10000"/>
          </a:bodyPr>
          <a:lstStyle/>
          <a:p>
            <a:pPr algn="just" rtl="0"/>
            <a:r>
              <a:rPr lang="en-US" sz="2800" smtClean="0">
                <a:solidFill>
                  <a:srgbClr val="0070C0"/>
                </a:solidFill>
                <a:latin typeface="Comic Sans MS" pitchFamily="66" charset="0"/>
              </a:rPr>
              <a:t>Clearly, complexity is an important property to understand about a search method. A search method that is very inefficient may perform reasonably well for a small test problem, but when faced with a large real-world problem, it might take </a:t>
            </a:r>
            <a:r>
              <a:rPr lang="en-US" sz="2800" smtClean="0">
                <a:solidFill>
                  <a:srgbClr val="FF0000"/>
                </a:solidFill>
                <a:latin typeface="Comic Sans MS" pitchFamily="66" charset="0"/>
              </a:rPr>
              <a:t>an unacceptably long period of time. </a:t>
            </a:r>
            <a:r>
              <a:rPr lang="en-US" sz="2800" smtClean="0">
                <a:solidFill>
                  <a:srgbClr val="0070C0"/>
                </a:solidFill>
                <a:latin typeface="Comic Sans MS" pitchFamily="66" charset="0"/>
              </a:rPr>
              <a:t>As we will see, there can be a great deal of difference between the performance of two search methods, and selecting the one that performs the most efficiently in a particular situation can be very important.</a:t>
            </a:r>
          </a:p>
          <a:p>
            <a:pPr algn="just" rtl="0">
              <a:buFontTx/>
              <a:buNone/>
            </a:pPr>
            <a:endParaRPr lang="en-US" sz="280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mtClean="0">
                <a:solidFill>
                  <a:srgbClr val="C00000"/>
                </a:solidFill>
                <a:latin typeface="Comic Sans MS" pitchFamily="66" charset="0"/>
              </a:rPr>
              <a:t>Complexity</a:t>
            </a:r>
          </a:p>
        </p:txBody>
      </p:sp>
      <p:sp>
        <p:nvSpPr>
          <p:cNvPr id="33795" name="Content Placeholder 2"/>
          <p:cNvSpPr>
            <a:spLocks noGrp="1"/>
          </p:cNvSpPr>
          <p:nvPr>
            <p:ph idx="1"/>
          </p:nvPr>
        </p:nvSpPr>
        <p:spPr>
          <a:xfrm>
            <a:off x="457200" y="1357313"/>
            <a:ext cx="8229600" cy="4768850"/>
          </a:xfrm>
        </p:spPr>
        <p:txBody>
          <a:bodyPr/>
          <a:lstStyle/>
          <a:p>
            <a:pPr algn="just" rtl="0"/>
            <a:r>
              <a:rPr lang="en-US" sz="2800" smtClean="0">
                <a:solidFill>
                  <a:srgbClr val="0070C0"/>
                </a:solidFill>
                <a:latin typeface="Comic Sans MS" pitchFamily="66" charset="0"/>
              </a:rPr>
              <a:t>This complexity must often be weighed against the adequacy of the solution generated by the method. </a:t>
            </a:r>
          </a:p>
          <a:p>
            <a:pPr algn="just" rtl="0"/>
            <a:r>
              <a:rPr lang="en-US" sz="2800" smtClean="0">
                <a:solidFill>
                  <a:srgbClr val="0070C0"/>
                </a:solidFill>
                <a:latin typeface="Comic Sans MS" pitchFamily="66" charset="0"/>
              </a:rPr>
              <a:t>A very fast search method might not always find the best solution, whereas, for example, a search method that examines every possible solution will guarantee to find the best solution, but it will be very inefficient</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mtClean="0">
                <a:solidFill>
                  <a:srgbClr val="C00000"/>
                </a:solidFill>
                <a:latin typeface="Comic Sans MS" pitchFamily="66" charset="0"/>
              </a:rPr>
              <a:t>Completeness</a:t>
            </a:r>
          </a:p>
        </p:txBody>
      </p:sp>
      <p:sp>
        <p:nvSpPr>
          <p:cNvPr id="34819" name="Content Placeholder 2"/>
          <p:cNvSpPr>
            <a:spLocks noGrp="1"/>
          </p:cNvSpPr>
          <p:nvPr>
            <p:ph idx="1"/>
          </p:nvPr>
        </p:nvSpPr>
        <p:spPr>
          <a:xfrm>
            <a:off x="457200" y="1357313"/>
            <a:ext cx="8229600" cy="4768850"/>
          </a:xfrm>
        </p:spPr>
        <p:txBody>
          <a:bodyPr/>
          <a:lstStyle/>
          <a:p>
            <a:pPr algn="just" rtl="0"/>
            <a:r>
              <a:rPr lang="en-US" sz="2800" smtClean="0">
                <a:solidFill>
                  <a:srgbClr val="0070C0"/>
                </a:solidFill>
                <a:latin typeface="Comic Sans MS" pitchFamily="66" charset="0"/>
              </a:rPr>
              <a:t>A search method is described as being </a:t>
            </a:r>
            <a:r>
              <a:rPr lang="en-US" sz="2800" u="sng" smtClean="0">
                <a:solidFill>
                  <a:srgbClr val="FF0000"/>
                </a:solidFill>
                <a:latin typeface="Comic Sans MS" pitchFamily="66" charset="0"/>
              </a:rPr>
              <a:t>complete if it is guaranteed to find a goal state if one exists.</a:t>
            </a:r>
          </a:p>
          <a:p>
            <a:pPr algn="just" rtl="0"/>
            <a:r>
              <a:rPr lang="en-US" sz="2800" smtClean="0">
                <a:solidFill>
                  <a:srgbClr val="00B050"/>
                </a:solidFill>
                <a:latin typeface="Comic Sans MS" pitchFamily="66" charset="0"/>
              </a:rPr>
              <a:t>Breadth-first search is complete</a:t>
            </a:r>
            <a:r>
              <a:rPr lang="en-US" sz="2800" smtClean="0">
                <a:solidFill>
                  <a:srgbClr val="0070C0"/>
                </a:solidFill>
                <a:latin typeface="Comic Sans MS" pitchFamily="66" charset="0"/>
              </a:rPr>
              <a:t>, but </a:t>
            </a:r>
            <a:r>
              <a:rPr lang="en-US" sz="2800" smtClean="0">
                <a:solidFill>
                  <a:srgbClr val="00B050"/>
                </a:solidFill>
                <a:latin typeface="Comic Sans MS" pitchFamily="66" charset="0"/>
              </a:rPr>
              <a:t>depth-first search is not</a:t>
            </a:r>
            <a:r>
              <a:rPr lang="en-US" sz="2800" smtClean="0">
                <a:solidFill>
                  <a:srgbClr val="0070C0"/>
                </a:solidFill>
                <a:latin typeface="Comic Sans MS" pitchFamily="66" charset="0"/>
              </a:rPr>
              <a:t> because it may explore a path of infinite length and never find a goal node that exists on another path.</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smtClean="0">
                <a:solidFill>
                  <a:srgbClr val="C00000"/>
                </a:solidFill>
                <a:latin typeface="Comic Sans MS" pitchFamily="66" charset="0"/>
              </a:rPr>
              <a:t>Completeness</a:t>
            </a:r>
          </a:p>
        </p:txBody>
      </p:sp>
      <p:sp>
        <p:nvSpPr>
          <p:cNvPr id="35843" name="Content Placeholder 2"/>
          <p:cNvSpPr>
            <a:spLocks noGrp="1"/>
          </p:cNvSpPr>
          <p:nvPr>
            <p:ph idx="1"/>
          </p:nvPr>
        </p:nvSpPr>
        <p:spPr>
          <a:xfrm>
            <a:off x="428625" y="1214438"/>
            <a:ext cx="8229600" cy="4768850"/>
          </a:xfrm>
        </p:spPr>
        <p:txBody>
          <a:bodyPr/>
          <a:lstStyle/>
          <a:p>
            <a:pPr algn="just" rtl="0"/>
            <a:r>
              <a:rPr lang="en-US" sz="2800" smtClean="0">
                <a:solidFill>
                  <a:srgbClr val="00B050"/>
                </a:solidFill>
                <a:latin typeface="Comic Sans MS" pitchFamily="66" charset="0"/>
              </a:rPr>
              <a:t>Completeness is usually a desirable property because running a search method that never finds a solution is not often helpful</a:t>
            </a:r>
            <a:r>
              <a:rPr lang="en-US" sz="2800" smtClean="0">
                <a:solidFill>
                  <a:srgbClr val="0070C0"/>
                </a:solidFill>
                <a:latin typeface="Comic Sans MS" pitchFamily="66" charset="0"/>
              </a:rPr>
              <a:t>. </a:t>
            </a:r>
          </a:p>
          <a:p>
            <a:pPr algn="just" rtl="0"/>
            <a:r>
              <a:rPr lang="en-US" sz="2800" smtClean="0">
                <a:solidFill>
                  <a:srgbClr val="FF0000"/>
                </a:solidFill>
                <a:latin typeface="Comic Sans MS" pitchFamily="66" charset="0"/>
              </a:rPr>
              <a:t>A method that is not complete has the disadvantage that it cannot necessarily be believed if it reports that no solution exists</a:t>
            </a:r>
            <a:r>
              <a:rPr lang="en-US" sz="2800" smtClean="0">
                <a:solidFill>
                  <a:srgbClr val="0070C0"/>
                </a:solidFill>
                <a:latin typeface="Comic Sans MS" pitchFamily="66" charset="0"/>
              </a:rPr>
              <a:t>.</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smtClean="0">
                <a:solidFill>
                  <a:srgbClr val="C00000"/>
                </a:solidFill>
                <a:latin typeface="Comic Sans MS" pitchFamily="66" charset="0"/>
              </a:rPr>
              <a:t>Optimality</a:t>
            </a:r>
          </a:p>
        </p:txBody>
      </p:sp>
      <p:sp>
        <p:nvSpPr>
          <p:cNvPr id="36867" name="Content Placeholder 2"/>
          <p:cNvSpPr>
            <a:spLocks noGrp="1"/>
          </p:cNvSpPr>
          <p:nvPr>
            <p:ph idx="1"/>
          </p:nvPr>
        </p:nvSpPr>
        <p:spPr>
          <a:xfrm>
            <a:off x="457200" y="1357313"/>
            <a:ext cx="8229600" cy="4768850"/>
          </a:xfrm>
        </p:spPr>
        <p:txBody>
          <a:bodyPr>
            <a:normAutofit lnSpcReduction="10000"/>
          </a:bodyPr>
          <a:lstStyle/>
          <a:p>
            <a:pPr algn="just" rtl="0">
              <a:defRPr/>
            </a:pPr>
            <a:r>
              <a:rPr lang="en-US" sz="2800" dirty="0" smtClean="0">
                <a:solidFill>
                  <a:srgbClr val="0070C0"/>
                </a:solidFill>
                <a:latin typeface="Comic Sans MS" pitchFamily="66" charset="0"/>
              </a:rPr>
              <a:t>A search method is </a:t>
            </a:r>
            <a:r>
              <a:rPr lang="en-US" sz="2800" u="sng" dirty="0" smtClean="0">
                <a:solidFill>
                  <a:srgbClr val="FF0000"/>
                </a:solidFill>
                <a:latin typeface="Comic Sans MS" pitchFamily="66" charset="0"/>
              </a:rPr>
              <a:t>optimal if it is guaranteed to find the best solution that exists.</a:t>
            </a:r>
            <a:r>
              <a:rPr lang="en-US" sz="2800" dirty="0" smtClean="0">
                <a:solidFill>
                  <a:srgbClr val="FF0000"/>
                </a:solidFill>
                <a:latin typeface="Comic Sans MS" pitchFamily="66" charset="0"/>
              </a:rPr>
              <a:t> </a:t>
            </a:r>
            <a:r>
              <a:rPr lang="en-US" sz="2800" dirty="0" smtClean="0">
                <a:solidFill>
                  <a:srgbClr val="0070C0"/>
                </a:solidFill>
                <a:latin typeface="Comic Sans MS" pitchFamily="66" charset="0"/>
              </a:rPr>
              <a:t>In other words, it will find the path to a goal state that involves taking the </a:t>
            </a:r>
            <a:r>
              <a:rPr lang="en-US" sz="2800" dirty="0" smtClean="0">
                <a:solidFill>
                  <a:srgbClr val="00B050"/>
                </a:solidFill>
                <a:latin typeface="Comic Sans MS" pitchFamily="66" charset="0"/>
              </a:rPr>
              <a:t>least number of steps.</a:t>
            </a:r>
          </a:p>
          <a:p>
            <a:pPr algn="just" rtl="0">
              <a:defRPr/>
            </a:pPr>
            <a:r>
              <a:rPr lang="en-US" sz="2800" dirty="0" smtClean="0">
                <a:solidFill>
                  <a:schemeClr val="accent6">
                    <a:lumMod val="60000"/>
                    <a:lumOff val="40000"/>
                  </a:schemeClr>
                </a:solidFill>
                <a:latin typeface="Comic Sans MS" pitchFamily="66" charset="0"/>
              </a:rPr>
              <a:t>This does not mean that the search method itself is </a:t>
            </a:r>
            <a:r>
              <a:rPr lang="en-US" sz="2800" dirty="0" smtClean="0">
                <a:solidFill>
                  <a:srgbClr val="FF0000"/>
                </a:solidFill>
                <a:latin typeface="Comic Sans MS" pitchFamily="66" charset="0"/>
              </a:rPr>
              <a:t>efficient—it might take a great deal of time</a:t>
            </a:r>
            <a:r>
              <a:rPr lang="en-US" sz="2800" dirty="0" smtClean="0">
                <a:solidFill>
                  <a:srgbClr val="0070C0"/>
                </a:solidFill>
                <a:latin typeface="Comic Sans MS" pitchFamily="66" charset="0"/>
              </a:rPr>
              <a:t> for an </a:t>
            </a:r>
            <a:r>
              <a:rPr lang="en-US" sz="2800" b="1" dirty="0" smtClean="0">
                <a:solidFill>
                  <a:srgbClr val="92D050"/>
                </a:solidFill>
                <a:latin typeface="Comic Sans MS" pitchFamily="66" charset="0"/>
              </a:rPr>
              <a:t>optimal search method to identify the optimal solution—but once it has found the solution, it is guaranteed to be the best one.</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smtClean="0">
                <a:solidFill>
                  <a:srgbClr val="C00000"/>
                </a:solidFill>
                <a:latin typeface="Comic Sans MS" pitchFamily="66" charset="0"/>
              </a:rPr>
              <a:t>Optimality</a:t>
            </a:r>
          </a:p>
        </p:txBody>
      </p:sp>
      <p:sp>
        <p:nvSpPr>
          <p:cNvPr id="38915" name="Content Placeholder 2"/>
          <p:cNvSpPr>
            <a:spLocks noGrp="1"/>
          </p:cNvSpPr>
          <p:nvPr>
            <p:ph idx="1"/>
          </p:nvPr>
        </p:nvSpPr>
        <p:spPr>
          <a:xfrm>
            <a:off x="428625" y="1143000"/>
            <a:ext cx="8229600" cy="4768850"/>
          </a:xfrm>
        </p:spPr>
        <p:txBody>
          <a:bodyPr>
            <a:normAutofit fontScale="92500"/>
          </a:bodyPr>
          <a:lstStyle/>
          <a:p>
            <a:pPr algn="just" rtl="0">
              <a:defRPr/>
            </a:pPr>
            <a:r>
              <a:rPr lang="en-US" sz="2400" dirty="0" smtClean="0">
                <a:solidFill>
                  <a:srgbClr val="FF0000"/>
                </a:solidFill>
                <a:latin typeface="Comic Sans MS" pitchFamily="66" charset="0"/>
              </a:rPr>
              <a:t>Breadth-first search </a:t>
            </a:r>
            <a:r>
              <a:rPr lang="en-US" sz="2400" dirty="0" smtClean="0">
                <a:solidFill>
                  <a:srgbClr val="0070C0"/>
                </a:solidFill>
                <a:latin typeface="Comic Sans MS" pitchFamily="66" charset="0"/>
              </a:rPr>
              <a:t>is </a:t>
            </a:r>
            <a:r>
              <a:rPr lang="en-US" sz="2400" dirty="0" smtClean="0">
                <a:solidFill>
                  <a:srgbClr val="00B050"/>
                </a:solidFill>
                <a:latin typeface="Comic Sans MS" pitchFamily="66" charset="0"/>
              </a:rPr>
              <a:t>an optimal search method</a:t>
            </a:r>
            <a:r>
              <a:rPr lang="en-US" sz="2400" dirty="0" smtClean="0">
                <a:solidFill>
                  <a:srgbClr val="0070C0"/>
                </a:solidFill>
                <a:latin typeface="Comic Sans MS" pitchFamily="66" charset="0"/>
              </a:rPr>
              <a:t>, </a:t>
            </a:r>
            <a:r>
              <a:rPr lang="en-US" sz="2400" dirty="0" smtClean="0">
                <a:solidFill>
                  <a:srgbClr val="A31D7D"/>
                </a:solidFill>
                <a:latin typeface="Comic Sans MS" pitchFamily="66" charset="0"/>
              </a:rPr>
              <a:t>but</a:t>
            </a:r>
            <a:r>
              <a:rPr lang="en-US" sz="2400" dirty="0" smtClean="0">
                <a:solidFill>
                  <a:srgbClr val="0070C0"/>
                </a:solidFill>
                <a:latin typeface="Comic Sans MS" pitchFamily="66" charset="0"/>
              </a:rPr>
              <a:t> </a:t>
            </a:r>
            <a:r>
              <a:rPr lang="en-US" sz="2400" dirty="0" smtClean="0">
                <a:solidFill>
                  <a:srgbClr val="FF0000"/>
                </a:solidFill>
                <a:latin typeface="Comic Sans MS" pitchFamily="66" charset="0"/>
              </a:rPr>
              <a:t>depth-first</a:t>
            </a:r>
            <a:r>
              <a:rPr lang="en-US" sz="2400" dirty="0" smtClean="0">
                <a:solidFill>
                  <a:srgbClr val="0070C0"/>
                </a:solidFill>
                <a:latin typeface="Comic Sans MS" pitchFamily="66" charset="0"/>
              </a:rPr>
              <a:t> search </a:t>
            </a:r>
            <a:r>
              <a:rPr lang="en-US" sz="2400" dirty="0" smtClean="0">
                <a:solidFill>
                  <a:srgbClr val="FF0000"/>
                </a:solidFill>
                <a:latin typeface="Comic Sans MS" pitchFamily="66" charset="0"/>
              </a:rPr>
              <a:t>is not</a:t>
            </a:r>
            <a:r>
              <a:rPr lang="en-US" sz="2400" dirty="0" smtClean="0">
                <a:solidFill>
                  <a:srgbClr val="0070C0"/>
                </a:solidFill>
                <a:latin typeface="Comic Sans MS" pitchFamily="66" charset="0"/>
              </a:rPr>
              <a:t>. Depth-first search returns the first solution it happens to find, which may be the </a:t>
            </a:r>
            <a:r>
              <a:rPr lang="en-US" sz="2400" dirty="0" smtClean="0">
                <a:solidFill>
                  <a:srgbClr val="FF0000"/>
                </a:solidFill>
                <a:latin typeface="Comic Sans MS" pitchFamily="66" charset="0"/>
              </a:rPr>
              <a:t>worst solution that exists</a:t>
            </a:r>
            <a:r>
              <a:rPr lang="en-US" sz="2400" dirty="0" smtClean="0">
                <a:solidFill>
                  <a:srgbClr val="0070C0"/>
                </a:solidFill>
                <a:latin typeface="Comic Sans MS" pitchFamily="66" charset="0"/>
              </a:rPr>
              <a:t>. Because </a:t>
            </a:r>
            <a:r>
              <a:rPr lang="en-US" sz="2400" dirty="0" smtClean="0">
                <a:solidFill>
                  <a:srgbClr val="7030A0"/>
                </a:solidFill>
                <a:latin typeface="Comic Sans MS" pitchFamily="66" charset="0"/>
              </a:rPr>
              <a:t>breadth-first</a:t>
            </a:r>
            <a:r>
              <a:rPr lang="en-US" sz="2400" dirty="0" smtClean="0">
                <a:solidFill>
                  <a:srgbClr val="0070C0"/>
                </a:solidFill>
                <a:latin typeface="Comic Sans MS" pitchFamily="66" charset="0"/>
              </a:rPr>
              <a:t> </a:t>
            </a:r>
            <a:r>
              <a:rPr lang="en-US" sz="2400" dirty="0" smtClean="0">
                <a:solidFill>
                  <a:schemeClr val="accent6">
                    <a:lumMod val="60000"/>
                    <a:lumOff val="40000"/>
                  </a:schemeClr>
                </a:solidFill>
                <a:latin typeface="Comic Sans MS" pitchFamily="66" charset="0"/>
              </a:rPr>
              <a:t>search examines all nodes at a given depth before moving on to the next depth, if it finds a solution, there cannot be another solution before it in the search tree.</a:t>
            </a:r>
          </a:p>
          <a:p>
            <a:pPr algn="just" rtl="0">
              <a:defRPr/>
            </a:pPr>
            <a:r>
              <a:rPr lang="en-US" sz="2400" dirty="0" smtClean="0">
                <a:solidFill>
                  <a:srgbClr val="0070C0"/>
                </a:solidFill>
                <a:latin typeface="Comic Sans MS" pitchFamily="66" charset="0"/>
              </a:rPr>
              <a:t>In some cases, the word </a:t>
            </a:r>
            <a:r>
              <a:rPr lang="en-US" sz="2400" b="1" i="1" u="sng" dirty="0" smtClean="0">
                <a:solidFill>
                  <a:srgbClr val="FF0000"/>
                </a:solidFill>
                <a:latin typeface="Comic Sans MS" pitchFamily="66" charset="0"/>
              </a:rPr>
              <a:t>optimal</a:t>
            </a:r>
            <a:r>
              <a:rPr lang="en-US" sz="2400" i="1" u="sng" dirty="0" smtClean="0">
                <a:solidFill>
                  <a:srgbClr val="FF0000"/>
                </a:solidFill>
                <a:latin typeface="Comic Sans MS" pitchFamily="66" charset="0"/>
              </a:rPr>
              <a:t> </a:t>
            </a:r>
            <a:r>
              <a:rPr lang="en-US" sz="2400" b="1" u="sng" dirty="0" smtClean="0">
                <a:solidFill>
                  <a:srgbClr val="FF0000"/>
                </a:solidFill>
                <a:latin typeface="Comic Sans MS" pitchFamily="66" charset="0"/>
              </a:rPr>
              <a:t>is used to describe an algorithm that finds a solution in the quickest possible time,</a:t>
            </a:r>
            <a:r>
              <a:rPr lang="en-US" sz="2400" b="1" u="sng" dirty="0" smtClean="0">
                <a:solidFill>
                  <a:srgbClr val="0070C0"/>
                </a:solidFill>
                <a:latin typeface="Comic Sans MS" pitchFamily="66" charset="0"/>
              </a:rPr>
              <a:t> </a:t>
            </a:r>
            <a:r>
              <a:rPr lang="en-US" sz="2400" dirty="0" smtClean="0">
                <a:solidFill>
                  <a:srgbClr val="0070C0"/>
                </a:solidFill>
                <a:latin typeface="Comic Sans MS" pitchFamily="66" charset="0"/>
              </a:rPr>
              <a:t>in which case the concept of admissibility is used in place of</a:t>
            </a:r>
            <a:r>
              <a:rPr lang="en-US" sz="2400" b="1" dirty="0" smtClean="0">
                <a:solidFill>
                  <a:srgbClr val="0070C0"/>
                </a:solidFill>
                <a:latin typeface="Comic Sans MS" pitchFamily="66" charset="0"/>
              </a:rPr>
              <a:t> </a:t>
            </a:r>
            <a:r>
              <a:rPr lang="en-US" sz="2400" dirty="0" smtClean="0">
                <a:solidFill>
                  <a:srgbClr val="FF0000"/>
                </a:solidFill>
                <a:latin typeface="Comic Sans MS" pitchFamily="66" charset="0"/>
              </a:rPr>
              <a:t>optimality. An algorithm is then defined as admissible if it is guaranteed to find the best solution.</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28625" y="0"/>
            <a:ext cx="8229600" cy="1143000"/>
          </a:xfrm>
        </p:spPr>
        <p:txBody>
          <a:bodyPr/>
          <a:lstStyle/>
          <a:p>
            <a:r>
              <a:rPr lang="en-US" smtClean="0">
                <a:solidFill>
                  <a:srgbClr val="FF0000"/>
                </a:solidFill>
                <a:latin typeface="Comic Sans MS" pitchFamily="66" charset="0"/>
              </a:rPr>
              <a:t>Irrevocability</a:t>
            </a:r>
          </a:p>
        </p:txBody>
      </p:sp>
      <p:sp>
        <p:nvSpPr>
          <p:cNvPr id="38915" name="Content Placeholder 2"/>
          <p:cNvSpPr>
            <a:spLocks noGrp="1"/>
          </p:cNvSpPr>
          <p:nvPr>
            <p:ph idx="1"/>
          </p:nvPr>
        </p:nvSpPr>
        <p:spPr>
          <a:xfrm>
            <a:off x="428625" y="928688"/>
            <a:ext cx="8229600" cy="5929312"/>
          </a:xfrm>
        </p:spPr>
        <p:txBody>
          <a:bodyPr/>
          <a:lstStyle/>
          <a:p>
            <a:pPr algn="just" rtl="0"/>
            <a:r>
              <a:rPr lang="en-US" sz="2800" smtClean="0">
                <a:solidFill>
                  <a:srgbClr val="0070C0"/>
                </a:solidFill>
                <a:latin typeface="Comic Sans MS" pitchFamily="66" charset="0"/>
              </a:rPr>
              <a:t>Methods that use backtracking are described as </a:t>
            </a:r>
            <a:r>
              <a:rPr lang="en-US" sz="2800" u="sng" smtClean="0">
                <a:solidFill>
                  <a:srgbClr val="FF0000"/>
                </a:solidFill>
                <a:latin typeface="Comic Sans MS" pitchFamily="66" charset="0"/>
              </a:rPr>
              <a:t>tentative</a:t>
            </a:r>
            <a:r>
              <a:rPr lang="en-US" sz="2800" smtClean="0">
                <a:solidFill>
                  <a:srgbClr val="FF0000"/>
                </a:solidFill>
                <a:latin typeface="Comic Sans MS" pitchFamily="66" charset="0"/>
              </a:rPr>
              <a:t>. </a:t>
            </a:r>
          </a:p>
          <a:p>
            <a:pPr algn="just" rtl="0"/>
            <a:r>
              <a:rPr lang="en-US" sz="2800" smtClean="0">
                <a:solidFill>
                  <a:srgbClr val="0070C0"/>
                </a:solidFill>
                <a:latin typeface="Comic Sans MS" pitchFamily="66" charset="0"/>
              </a:rPr>
              <a:t>Methods that do not use backtracking, and which therefore examine just one path, are described as </a:t>
            </a:r>
            <a:r>
              <a:rPr lang="en-US" sz="2800" b="1" u="sng" smtClean="0">
                <a:solidFill>
                  <a:srgbClr val="FF0000"/>
                </a:solidFill>
                <a:latin typeface="Comic Sans MS" pitchFamily="66" charset="0"/>
              </a:rPr>
              <a:t>irrevocable</a:t>
            </a:r>
            <a:r>
              <a:rPr lang="en-US" sz="2800" smtClean="0">
                <a:solidFill>
                  <a:srgbClr val="FF0000"/>
                </a:solidFill>
                <a:latin typeface="Comic Sans MS" pitchFamily="66" charset="0"/>
              </a:rPr>
              <a:t>.(</a:t>
            </a:r>
            <a:r>
              <a:rPr lang="en-US" sz="2800" smtClean="0"/>
              <a:t>ˌiˈrevəkəbə)</a:t>
            </a:r>
            <a:r>
              <a:rPr lang="en-US" sz="2800" smtClean="0">
                <a:solidFill>
                  <a:srgbClr val="FF0000"/>
                </a:solidFill>
                <a:latin typeface="Comic Sans MS" pitchFamily="66" charset="0"/>
              </a:rPr>
              <a:t> </a:t>
            </a:r>
          </a:p>
          <a:p>
            <a:pPr algn="just" rtl="0"/>
            <a:r>
              <a:rPr lang="en-US" sz="2800" smtClean="0">
                <a:solidFill>
                  <a:srgbClr val="0070C0"/>
                </a:solidFill>
                <a:latin typeface="Comic Sans MS" pitchFamily="66" charset="0"/>
              </a:rPr>
              <a:t>Depth-first search is an example of tentative search. </a:t>
            </a:r>
          </a:p>
          <a:p>
            <a:pPr algn="just" rtl="0"/>
            <a:r>
              <a:rPr lang="en-US" sz="2800" smtClean="0">
                <a:solidFill>
                  <a:srgbClr val="0070C0"/>
                </a:solidFill>
                <a:latin typeface="Comic Sans MS" pitchFamily="66" charset="0"/>
              </a:rPr>
              <a:t>Irrevocable search methods will often find </a:t>
            </a:r>
            <a:r>
              <a:rPr lang="en-US" sz="2800" smtClean="0">
                <a:solidFill>
                  <a:srgbClr val="FF0000"/>
                </a:solidFill>
                <a:latin typeface="Comic Sans MS" pitchFamily="66" charset="0"/>
              </a:rPr>
              <a:t>suboptimal solutions </a:t>
            </a:r>
            <a:r>
              <a:rPr lang="en-US" sz="2800" smtClean="0">
                <a:solidFill>
                  <a:srgbClr val="0070C0"/>
                </a:solidFill>
                <a:latin typeface="Comic Sans MS" pitchFamily="66" charset="0"/>
              </a:rPr>
              <a:t>to problems because they tend to be fooled by </a:t>
            </a:r>
            <a:r>
              <a:rPr lang="en-US" sz="2800" b="1" smtClean="0">
                <a:solidFill>
                  <a:srgbClr val="FF0000"/>
                </a:solidFill>
                <a:latin typeface="Comic Sans MS" pitchFamily="66" charset="0"/>
              </a:rPr>
              <a:t>local optima</a:t>
            </a:r>
            <a:r>
              <a:rPr lang="en-US" sz="2800" smtClean="0">
                <a:solidFill>
                  <a:srgbClr val="0070C0"/>
                </a:solidFill>
                <a:latin typeface="Comic Sans MS" pitchFamily="66" charset="0"/>
              </a:rPr>
              <a:t>-solutions that look good locally but are less favorable when compared with other solutions elsewhere in the search space.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285720" y="214290"/>
            <a:ext cx="8143932" cy="1768872"/>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285720" y="2071678"/>
            <a:ext cx="8358246" cy="239145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normAutofit fontScale="90000"/>
          </a:bodyPr>
          <a:lstStyle/>
          <a:p>
            <a:pPr rtl="0"/>
            <a:r>
              <a:rPr lang="en-US" smtClean="0">
                <a:solidFill>
                  <a:srgbClr val="C00000"/>
                </a:solidFill>
                <a:latin typeface="Comic Sans MS" pitchFamily="66" charset="0"/>
              </a:rPr>
              <a:t>Why Humans Use Depth-First Search?</a:t>
            </a:r>
          </a:p>
        </p:txBody>
      </p:sp>
      <p:sp>
        <p:nvSpPr>
          <p:cNvPr id="39939" name="Content Placeholder 2"/>
          <p:cNvSpPr>
            <a:spLocks noGrp="1"/>
          </p:cNvSpPr>
          <p:nvPr>
            <p:ph idx="1"/>
          </p:nvPr>
        </p:nvSpPr>
        <p:spPr/>
        <p:txBody>
          <a:bodyPr/>
          <a:lstStyle/>
          <a:p>
            <a:pPr algn="just" rtl="0"/>
            <a:r>
              <a:rPr lang="en-US" smtClean="0">
                <a:solidFill>
                  <a:srgbClr val="0070C0"/>
                </a:solidFill>
                <a:latin typeface="Comic Sans MS" pitchFamily="66" charset="0"/>
              </a:rPr>
              <a:t>Depth-first search is somewhat easier. </a:t>
            </a:r>
          </a:p>
          <a:p>
            <a:pPr algn="just" rtl="0"/>
            <a:r>
              <a:rPr lang="en-US" smtClean="0">
                <a:solidFill>
                  <a:srgbClr val="0070C0"/>
                </a:solidFill>
                <a:latin typeface="Comic Sans MS" pitchFamily="66" charset="0"/>
              </a:rPr>
              <a:t>It is also somewhat easier for humans to understand because it much more closely relates to the natural way in which humans search for things, as we see in the following two examples.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smtClean="0">
                <a:solidFill>
                  <a:srgbClr val="C00000"/>
                </a:solidFill>
                <a:latin typeface="Comic Sans MS" pitchFamily="66" charset="0"/>
              </a:rPr>
              <a:t>Example : Traversing a Maze</a:t>
            </a:r>
          </a:p>
        </p:txBody>
      </p:sp>
      <p:sp>
        <p:nvSpPr>
          <p:cNvPr id="40963" name="Content Placeholder 2"/>
          <p:cNvSpPr>
            <a:spLocks noGrp="1"/>
          </p:cNvSpPr>
          <p:nvPr>
            <p:ph idx="1"/>
          </p:nvPr>
        </p:nvSpPr>
        <p:spPr/>
        <p:txBody>
          <a:bodyPr>
            <a:normAutofit lnSpcReduction="10000"/>
          </a:bodyPr>
          <a:lstStyle/>
          <a:p>
            <a:pPr algn="just" rtl="0"/>
            <a:r>
              <a:rPr lang="en-US" sz="2800" smtClean="0">
                <a:solidFill>
                  <a:srgbClr val="0070C0"/>
                </a:solidFill>
                <a:latin typeface="Comic Sans MS" pitchFamily="66" charset="0"/>
              </a:rPr>
              <a:t>When traversing a maze, most people will wander randomly, hoping they will eventually find the exit.</a:t>
            </a:r>
          </a:p>
          <a:p>
            <a:pPr algn="just" rtl="0"/>
            <a:r>
              <a:rPr lang="en-US" sz="2800" smtClean="0">
                <a:solidFill>
                  <a:srgbClr val="0070C0"/>
                </a:solidFill>
                <a:latin typeface="Comic Sans MS" pitchFamily="66" charset="0"/>
              </a:rPr>
              <a:t>This approach will usually be successful eventually but is not the most rational and often leads to what we call “going round in circles.” </a:t>
            </a:r>
          </a:p>
          <a:p>
            <a:pPr algn="just" rtl="0"/>
            <a:r>
              <a:rPr lang="en-US" sz="2800" smtClean="0">
                <a:solidFill>
                  <a:srgbClr val="0070C0"/>
                </a:solidFill>
                <a:latin typeface="Comic Sans MS" pitchFamily="66" charset="0"/>
              </a:rPr>
              <a:t>This problem relates to search spaces that contain loops, and it can be avoided by </a:t>
            </a:r>
            <a:r>
              <a:rPr lang="en-US" sz="2800" smtClean="0">
                <a:solidFill>
                  <a:srgbClr val="C00000"/>
                </a:solidFill>
                <a:latin typeface="Comic Sans MS" pitchFamily="66" charset="0"/>
              </a:rPr>
              <a:t>converting the search space into a search tree.</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3"/>
          <p:cNvPicPr>
            <a:picLocks noGrp="1" noChangeAspect="1" noChangeArrowheads="1"/>
          </p:cNvPicPr>
          <p:nvPr>
            <p:ph idx="1"/>
          </p:nvPr>
        </p:nvPicPr>
        <p:blipFill>
          <a:blip r:embed="rId2"/>
          <a:srcRect/>
          <a:stretch>
            <a:fillRect/>
          </a:stretch>
        </p:blipFill>
        <p:spPr>
          <a:xfrm>
            <a:off x="0" y="857250"/>
            <a:ext cx="6786563" cy="4648200"/>
          </a:xfrm>
          <a:noFill/>
        </p:spPr>
      </p:pic>
      <p:pic>
        <p:nvPicPr>
          <p:cNvPr id="41987" name="Picture 7"/>
          <p:cNvPicPr>
            <a:picLocks noChangeAspect="1" noChangeArrowheads="1"/>
          </p:cNvPicPr>
          <p:nvPr/>
        </p:nvPicPr>
        <p:blipFill>
          <a:blip r:embed="rId3"/>
          <a:srcRect/>
          <a:stretch>
            <a:fillRect/>
          </a:stretch>
        </p:blipFill>
        <p:spPr bwMode="auto">
          <a:xfrm>
            <a:off x="4929188" y="0"/>
            <a:ext cx="3743325" cy="2771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smtClean="0">
                <a:solidFill>
                  <a:srgbClr val="C00000"/>
                </a:solidFill>
                <a:latin typeface="Comic Sans MS" pitchFamily="66" charset="0"/>
              </a:rPr>
              <a:t>Traversing a Maze</a:t>
            </a:r>
          </a:p>
        </p:txBody>
      </p:sp>
      <p:sp>
        <p:nvSpPr>
          <p:cNvPr id="43011" name="Content Placeholder 2"/>
          <p:cNvSpPr>
            <a:spLocks noGrp="1"/>
          </p:cNvSpPr>
          <p:nvPr>
            <p:ph idx="1"/>
          </p:nvPr>
        </p:nvSpPr>
        <p:spPr>
          <a:xfrm>
            <a:off x="285750" y="1143000"/>
            <a:ext cx="8229600" cy="5257800"/>
          </a:xfrm>
        </p:spPr>
        <p:txBody>
          <a:bodyPr/>
          <a:lstStyle/>
          <a:p>
            <a:pPr algn="just" rtl="0"/>
            <a:r>
              <a:rPr lang="en-US" sz="2800" smtClean="0">
                <a:solidFill>
                  <a:srgbClr val="0070C0"/>
                </a:solidFill>
                <a:latin typeface="Comic Sans MS" pitchFamily="66" charset="0"/>
              </a:rPr>
              <a:t>An alternative method is:</a:t>
            </a:r>
          </a:p>
          <a:p>
            <a:pPr algn="just" rtl="0"/>
            <a:r>
              <a:rPr lang="en-US" sz="2800" smtClean="0">
                <a:solidFill>
                  <a:srgbClr val="0070C0"/>
                </a:solidFill>
                <a:latin typeface="Comic Sans MS" pitchFamily="66" charset="0"/>
              </a:rPr>
              <a:t>To start with your hand on the left side of the maze (or the right side, if you prefer).</a:t>
            </a:r>
          </a:p>
          <a:p>
            <a:pPr algn="just" rtl="0"/>
            <a:r>
              <a:rPr lang="en-US" sz="2800" smtClean="0">
                <a:solidFill>
                  <a:srgbClr val="0070C0"/>
                </a:solidFill>
                <a:latin typeface="Comic Sans MS" pitchFamily="66" charset="0"/>
              </a:rPr>
              <a:t>Follow the maze around, always keeping your left hand on the left edge of the maze wall.</a:t>
            </a:r>
          </a:p>
          <a:p>
            <a:pPr algn="just" rtl="0"/>
            <a:r>
              <a:rPr lang="en-US" sz="2800" smtClean="0">
                <a:solidFill>
                  <a:srgbClr val="0070C0"/>
                </a:solidFill>
                <a:latin typeface="Comic Sans MS" pitchFamily="66" charset="0"/>
              </a:rPr>
              <a:t>In this way, you are guaranteed to find the exit. This is because this technique corresponds exactly to </a:t>
            </a:r>
            <a:r>
              <a:rPr lang="en-US" sz="2800" smtClean="0">
                <a:solidFill>
                  <a:srgbClr val="FF0000"/>
                </a:solidFill>
                <a:latin typeface="Comic Sans MS" pitchFamily="66" charset="0"/>
              </a:rPr>
              <a:t>depth-first search.</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500" y="285750"/>
            <a:ext cx="8229600" cy="2357438"/>
          </a:xfrm>
        </p:spPr>
        <p:txBody>
          <a:bodyPr/>
          <a:lstStyle/>
          <a:p>
            <a:pPr algn="l" rtl="0">
              <a:defRPr/>
            </a:pPr>
            <a:r>
              <a:rPr lang="en-US" sz="2400" dirty="0" smtClean="0">
                <a:solidFill>
                  <a:srgbClr val="0070C0"/>
                </a:solidFill>
                <a:latin typeface="Comic Sans MS" pitchFamily="66" charset="0"/>
              </a:rPr>
              <a:t>Certain special points in the maze have been labeled:</a:t>
            </a:r>
          </a:p>
          <a:p>
            <a:pPr lvl="1" algn="l" rtl="0">
              <a:buFontTx/>
              <a:buNone/>
              <a:defRPr/>
            </a:pPr>
            <a:r>
              <a:rPr lang="en-US" sz="2000" dirty="0" smtClean="0">
                <a:solidFill>
                  <a:srgbClr val="0070C0"/>
                </a:solidFill>
                <a:latin typeface="Comic Sans MS" pitchFamily="66" charset="0"/>
                <a:ea typeface="+mn-ea"/>
              </a:rPr>
              <a:t>■ </a:t>
            </a:r>
            <a:r>
              <a:rPr lang="en-US" sz="2000" dirty="0" smtClean="0">
                <a:solidFill>
                  <a:srgbClr val="FF0000"/>
                </a:solidFill>
                <a:latin typeface="Comic Sans MS" pitchFamily="66" charset="0"/>
                <a:ea typeface="+mn-ea"/>
              </a:rPr>
              <a:t>A</a:t>
            </a:r>
            <a:r>
              <a:rPr lang="en-US" sz="2000" dirty="0" smtClean="0">
                <a:solidFill>
                  <a:srgbClr val="0070C0"/>
                </a:solidFill>
                <a:latin typeface="Comic Sans MS" pitchFamily="66" charset="0"/>
                <a:ea typeface="+mn-ea"/>
              </a:rPr>
              <a:t> is the</a:t>
            </a:r>
            <a:r>
              <a:rPr lang="en-US" sz="2000" dirty="0" smtClean="0">
                <a:solidFill>
                  <a:srgbClr val="FF0000"/>
                </a:solidFill>
                <a:latin typeface="Comic Sans MS" pitchFamily="66" charset="0"/>
                <a:ea typeface="+mn-ea"/>
              </a:rPr>
              <a:t> entrance</a:t>
            </a:r>
            <a:r>
              <a:rPr lang="en-US" sz="2000" dirty="0" smtClean="0">
                <a:solidFill>
                  <a:srgbClr val="0070C0"/>
                </a:solidFill>
                <a:latin typeface="Comic Sans MS" pitchFamily="66" charset="0"/>
                <a:ea typeface="+mn-ea"/>
              </a:rPr>
              <a:t> to the maze.</a:t>
            </a:r>
          </a:p>
          <a:p>
            <a:pPr lvl="1" algn="l" rtl="0">
              <a:buFontTx/>
              <a:buNone/>
              <a:defRPr/>
            </a:pPr>
            <a:r>
              <a:rPr lang="en-US" sz="2000" dirty="0" smtClean="0">
                <a:solidFill>
                  <a:srgbClr val="0070C0"/>
                </a:solidFill>
                <a:latin typeface="Comic Sans MS" pitchFamily="66" charset="0"/>
                <a:ea typeface="+mn-ea"/>
              </a:rPr>
              <a:t>■ </a:t>
            </a:r>
            <a:r>
              <a:rPr lang="en-US" sz="2000" dirty="0" smtClean="0">
                <a:solidFill>
                  <a:srgbClr val="FF0000"/>
                </a:solidFill>
                <a:latin typeface="Comic Sans MS" pitchFamily="66" charset="0"/>
                <a:ea typeface="+mn-ea"/>
              </a:rPr>
              <a:t>M</a:t>
            </a:r>
            <a:r>
              <a:rPr lang="en-US" sz="2000" dirty="0" smtClean="0">
                <a:solidFill>
                  <a:srgbClr val="0070C0"/>
                </a:solidFill>
                <a:latin typeface="Comic Sans MS" pitchFamily="66" charset="0"/>
                <a:ea typeface="+mn-ea"/>
              </a:rPr>
              <a:t> is the</a:t>
            </a:r>
            <a:r>
              <a:rPr lang="en-US" sz="2000" dirty="0" smtClean="0">
                <a:solidFill>
                  <a:srgbClr val="FF0000"/>
                </a:solidFill>
                <a:latin typeface="Comic Sans MS" pitchFamily="66" charset="0"/>
                <a:ea typeface="+mn-ea"/>
              </a:rPr>
              <a:t> exit </a:t>
            </a:r>
            <a:r>
              <a:rPr lang="en-US" sz="2000" dirty="0" smtClean="0">
                <a:solidFill>
                  <a:srgbClr val="0070C0"/>
                </a:solidFill>
                <a:latin typeface="Comic Sans MS" pitchFamily="66" charset="0"/>
                <a:ea typeface="+mn-ea"/>
              </a:rPr>
              <a:t>from the maze.</a:t>
            </a:r>
          </a:p>
          <a:p>
            <a:pPr lvl="1" algn="l" rtl="0">
              <a:buFontTx/>
              <a:buNone/>
              <a:defRPr/>
            </a:pPr>
            <a:r>
              <a:rPr lang="en-US" sz="2000" dirty="0" smtClean="0">
                <a:solidFill>
                  <a:srgbClr val="0070C0"/>
                </a:solidFill>
                <a:latin typeface="Comic Sans MS" pitchFamily="66" charset="0"/>
                <a:ea typeface="+mn-ea"/>
              </a:rPr>
              <a:t>■ </a:t>
            </a:r>
            <a:r>
              <a:rPr lang="en-US" sz="2000" dirty="0" smtClean="0">
                <a:solidFill>
                  <a:srgbClr val="FF0000"/>
                </a:solidFill>
                <a:latin typeface="Comic Sans MS" pitchFamily="66" charset="0"/>
                <a:ea typeface="+mn-ea"/>
              </a:rPr>
              <a:t>C, E, F, G, H, J, L</a:t>
            </a:r>
            <a:r>
              <a:rPr lang="en-US" sz="2000" dirty="0" smtClean="0">
                <a:solidFill>
                  <a:srgbClr val="0070C0"/>
                </a:solidFill>
                <a:latin typeface="Comic Sans MS" pitchFamily="66" charset="0"/>
                <a:ea typeface="+mn-ea"/>
              </a:rPr>
              <a:t>, and</a:t>
            </a:r>
            <a:r>
              <a:rPr lang="en-US" sz="2000" dirty="0" smtClean="0">
                <a:solidFill>
                  <a:srgbClr val="FF0000"/>
                </a:solidFill>
                <a:latin typeface="Comic Sans MS" pitchFamily="66" charset="0"/>
                <a:ea typeface="+mn-ea"/>
              </a:rPr>
              <a:t> N </a:t>
            </a:r>
            <a:r>
              <a:rPr lang="en-US" sz="2000" dirty="0" smtClean="0">
                <a:solidFill>
                  <a:srgbClr val="0070C0"/>
                </a:solidFill>
                <a:latin typeface="Comic Sans MS" pitchFamily="66" charset="0"/>
                <a:ea typeface="+mn-ea"/>
              </a:rPr>
              <a:t>are </a:t>
            </a:r>
            <a:r>
              <a:rPr lang="en-US" sz="2000" dirty="0" smtClean="0">
                <a:solidFill>
                  <a:srgbClr val="FF0000"/>
                </a:solidFill>
                <a:latin typeface="Comic Sans MS" pitchFamily="66" charset="0"/>
                <a:ea typeface="+mn-ea"/>
              </a:rPr>
              <a:t>dead ends</a:t>
            </a:r>
            <a:r>
              <a:rPr lang="en-US" sz="2000" dirty="0" smtClean="0">
                <a:solidFill>
                  <a:srgbClr val="0070C0"/>
                </a:solidFill>
                <a:latin typeface="Comic Sans MS" pitchFamily="66" charset="0"/>
                <a:ea typeface="+mn-ea"/>
              </a:rPr>
              <a:t>.</a:t>
            </a:r>
          </a:p>
          <a:p>
            <a:pPr lvl="1" algn="l" rtl="0">
              <a:buFontTx/>
              <a:buNone/>
              <a:defRPr/>
            </a:pPr>
            <a:r>
              <a:rPr lang="en-US" sz="2000" dirty="0" smtClean="0">
                <a:solidFill>
                  <a:srgbClr val="0070C0"/>
                </a:solidFill>
                <a:latin typeface="Comic Sans MS" pitchFamily="66" charset="0"/>
                <a:ea typeface="+mn-ea"/>
              </a:rPr>
              <a:t>■ </a:t>
            </a:r>
            <a:r>
              <a:rPr lang="en-US" sz="2000" dirty="0" smtClean="0">
                <a:solidFill>
                  <a:srgbClr val="FF0000"/>
                </a:solidFill>
                <a:latin typeface="Comic Sans MS" pitchFamily="66" charset="0"/>
                <a:ea typeface="+mn-ea"/>
              </a:rPr>
              <a:t>B, D, I, and K </a:t>
            </a:r>
            <a:r>
              <a:rPr lang="en-US" sz="2000" dirty="0" smtClean="0">
                <a:solidFill>
                  <a:srgbClr val="0070C0"/>
                </a:solidFill>
                <a:latin typeface="Comic Sans MS" pitchFamily="66" charset="0"/>
                <a:ea typeface="+mn-ea"/>
              </a:rPr>
              <a:t>are points in the maze where a choice can be made as to which direction to go next.</a:t>
            </a:r>
            <a:endParaRPr lang="en-US" sz="2000" dirty="0">
              <a:solidFill>
                <a:srgbClr val="0070C0"/>
              </a:solidFill>
              <a:latin typeface="Comic Sans MS" pitchFamily="66" charset="0"/>
            </a:endParaRPr>
          </a:p>
        </p:txBody>
      </p:sp>
      <p:pic>
        <p:nvPicPr>
          <p:cNvPr id="44035" name="Picture 5"/>
          <p:cNvPicPr>
            <a:picLocks noChangeAspect="1" noChangeArrowheads="1"/>
          </p:cNvPicPr>
          <p:nvPr/>
        </p:nvPicPr>
        <p:blipFill>
          <a:blip r:embed="rId2"/>
          <a:srcRect/>
          <a:stretch>
            <a:fillRect/>
          </a:stretch>
        </p:blipFill>
        <p:spPr bwMode="auto">
          <a:xfrm>
            <a:off x="714375" y="2643188"/>
            <a:ext cx="7072313" cy="3968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3"/>
          <p:cNvPicPr>
            <a:picLocks noChangeAspect="1" noChangeArrowheads="1"/>
          </p:cNvPicPr>
          <p:nvPr/>
        </p:nvPicPr>
        <p:blipFill>
          <a:blip r:embed="rId3"/>
          <a:srcRect/>
          <a:stretch>
            <a:fillRect/>
          </a:stretch>
        </p:blipFill>
        <p:spPr bwMode="auto">
          <a:xfrm>
            <a:off x="1000125" y="2286000"/>
            <a:ext cx="7143750" cy="4357688"/>
          </a:xfrm>
          <a:prstGeom prst="rect">
            <a:avLst/>
          </a:prstGeom>
          <a:noFill/>
          <a:ln w="9525">
            <a:noFill/>
            <a:miter lim="800000"/>
            <a:headEnd/>
            <a:tailEnd/>
          </a:ln>
        </p:spPr>
      </p:pic>
      <p:sp>
        <p:nvSpPr>
          <p:cNvPr id="45059" name="Content Placeholder 2"/>
          <p:cNvSpPr>
            <a:spLocks noGrp="1"/>
          </p:cNvSpPr>
          <p:nvPr>
            <p:ph idx="1"/>
          </p:nvPr>
        </p:nvSpPr>
        <p:spPr>
          <a:xfrm>
            <a:off x="571500" y="285750"/>
            <a:ext cx="8229600" cy="2143125"/>
          </a:xfrm>
        </p:spPr>
        <p:txBody>
          <a:bodyPr/>
          <a:lstStyle/>
          <a:p>
            <a:pPr algn="l" rtl="0"/>
            <a:r>
              <a:rPr lang="en-US" sz="2800" smtClean="0">
                <a:solidFill>
                  <a:srgbClr val="0070C0"/>
                </a:solidFill>
                <a:latin typeface="Comic Sans MS" pitchFamily="66" charset="0"/>
              </a:rPr>
              <a:t>In following the maze by running one’s hand along the left edge, the following path would be taken:</a:t>
            </a:r>
          </a:p>
          <a:p>
            <a:pPr algn="l" rtl="0"/>
            <a:r>
              <a:rPr lang="pt-BR" sz="2800" b="1" smtClean="0">
                <a:solidFill>
                  <a:srgbClr val="FF0000"/>
                </a:solidFill>
                <a:latin typeface="Comic Sans MS" pitchFamily="66" charset="0"/>
              </a:rPr>
              <a:t>A, B, E, F, C, D, G, H, I, J, K, L,M</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smtClean="0">
                <a:solidFill>
                  <a:srgbClr val="C00000"/>
                </a:solidFill>
                <a:latin typeface="Comic Sans MS" pitchFamily="66" charset="0"/>
              </a:rPr>
              <a:t>Traversing a Maze</a:t>
            </a:r>
          </a:p>
        </p:txBody>
      </p:sp>
      <p:sp>
        <p:nvSpPr>
          <p:cNvPr id="46083" name="Content Placeholder 2"/>
          <p:cNvSpPr>
            <a:spLocks noGrp="1"/>
          </p:cNvSpPr>
          <p:nvPr>
            <p:ph idx="1"/>
          </p:nvPr>
        </p:nvSpPr>
        <p:spPr/>
        <p:txBody>
          <a:bodyPr/>
          <a:lstStyle/>
          <a:p>
            <a:pPr algn="just" rtl="0"/>
            <a:r>
              <a:rPr lang="en-US" sz="2800" smtClean="0">
                <a:solidFill>
                  <a:srgbClr val="002060"/>
                </a:solidFill>
                <a:latin typeface="Comic Sans MS" pitchFamily="66" charset="0"/>
              </a:rPr>
              <a:t>You should be able to see that following the search tree using </a:t>
            </a:r>
            <a:r>
              <a:rPr lang="en-US" sz="2800" smtClean="0">
                <a:solidFill>
                  <a:srgbClr val="C00000"/>
                </a:solidFill>
                <a:latin typeface="Comic Sans MS" pitchFamily="66" charset="0"/>
              </a:rPr>
              <a:t>depth-first search </a:t>
            </a:r>
            <a:r>
              <a:rPr lang="en-US" sz="2800" smtClean="0">
                <a:solidFill>
                  <a:srgbClr val="002060"/>
                </a:solidFill>
                <a:latin typeface="Comic Sans MS" pitchFamily="66" charset="0"/>
              </a:rPr>
              <a:t>takes the same path. This is only the case because the nodes of the search tree have been ordered correctly. The ordering has been chosen so that each node has </a:t>
            </a:r>
            <a:r>
              <a:rPr lang="en-US" sz="2800" smtClean="0">
                <a:solidFill>
                  <a:srgbClr val="C00000"/>
                </a:solidFill>
                <a:latin typeface="Comic Sans MS" pitchFamily="66" charset="0"/>
              </a:rPr>
              <a:t>its left-most child first and its  right-most child last</a:t>
            </a:r>
            <a:r>
              <a:rPr lang="en-US" sz="2800" smtClean="0">
                <a:solidFill>
                  <a:srgbClr val="002060"/>
                </a:solidFill>
                <a:latin typeface="Comic Sans MS" pitchFamily="66" charset="0"/>
              </a:rPr>
              <a:t>.</a:t>
            </a:r>
          </a:p>
          <a:p>
            <a:pPr algn="just" rtl="0"/>
            <a:r>
              <a:rPr lang="en-US" sz="2800" smtClean="0">
                <a:solidFill>
                  <a:srgbClr val="002060"/>
                </a:solidFill>
                <a:latin typeface="Comic Sans MS" pitchFamily="66" charset="0"/>
              </a:rPr>
              <a:t>Using a different ordering would cause depth-first search to follow a different path through the maze.</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Grp="1" noChangeAspect="1" noChangeArrowheads="1"/>
          </p:cNvPicPr>
          <p:nvPr>
            <p:ph idx="1"/>
          </p:nvPr>
        </p:nvPicPr>
        <p:blipFill>
          <a:blip r:embed="rId2"/>
          <a:srcRect/>
          <a:stretch>
            <a:fillRect/>
          </a:stretch>
        </p:blipFill>
        <p:spPr>
          <a:xfrm>
            <a:off x="500063" y="428625"/>
            <a:ext cx="7832725" cy="4143375"/>
          </a:xfrm>
          <a:noFill/>
        </p:spPr>
      </p:pic>
      <p:pic>
        <p:nvPicPr>
          <p:cNvPr id="47107" name="Picture 3"/>
          <p:cNvPicPr>
            <a:picLocks noChangeAspect="1" noChangeArrowheads="1"/>
          </p:cNvPicPr>
          <p:nvPr/>
        </p:nvPicPr>
        <p:blipFill>
          <a:blip r:embed="rId3"/>
          <a:srcRect/>
          <a:stretch>
            <a:fillRect/>
          </a:stretch>
        </p:blipFill>
        <p:spPr bwMode="auto">
          <a:xfrm>
            <a:off x="2143125" y="4714875"/>
            <a:ext cx="4286250" cy="1857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normAutofit fontScale="90000"/>
          </a:bodyPr>
          <a:lstStyle/>
          <a:p>
            <a:r>
              <a:rPr lang="en-US" smtClean="0">
                <a:solidFill>
                  <a:srgbClr val="C00000"/>
                </a:solidFill>
                <a:latin typeface="Comic Sans MS" pitchFamily="66" charset="0"/>
              </a:rPr>
              <a:t>Implementing Depth-First and Breadth-First Search</a:t>
            </a:r>
          </a:p>
        </p:txBody>
      </p:sp>
      <p:sp>
        <p:nvSpPr>
          <p:cNvPr id="48131" name="Content Placeholder 2"/>
          <p:cNvSpPr>
            <a:spLocks noGrp="1"/>
          </p:cNvSpPr>
          <p:nvPr>
            <p:ph idx="1"/>
          </p:nvPr>
        </p:nvSpPr>
        <p:spPr>
          <a:xfrm>
            <a:off x="457200" y="1600200"/>
            <a:ext cx="8229600" cy="4972050"/>
          </a:xfrm>
        </p:spPr>
        <p:txBody>
          <a:bodyPr/>
          <a:lstStyle/>
          <a:p>
            <a:pPr algn="just" rtl="0"/>
            <a:r>
              <a:rPr lang="en-US" sz="2400" smtClean="0">
                <a:solidFill>
                  <a:srgbClr val="0070C0"/>
                </a:solidFill>
                <a:latin typeface="Comic Sans MS" pitchFamily="66" charset="0"/>
              </a:rPr>
              <a:t>The variable </a:t>
            </a:r>
            <a:r>
              <a:rPr lang="en-US" sz="2400" b="1" smtClean="0">
                <a:solidFill>
                  <a:srgbClr val="FF0000"/>
                </a:solidFill>
                <a:latin typeface="Comic Sans MS" pitchFamily="66" charset="0"/>
              </a:rPr>
              <a:t>state</a:t>
            </a:r>
            <a:r>
              <a:rPr lang="en-US" sz="2400" b="1" smtClean="0">
                <a:solidFill>
                  <a:srgbClr val="0070C0"/>
                </a:solidFill>
                <a:latin typeface="Comic Sans MS" pitchFamily="66" charset="0"/>
              </a:rPr>
              <a:t> </a:t>
            </a:r>
            <a:r>
              <a:rPr lang="en-US" sz="2400" smtClean="0">
                <a:solidFill>
                  <a:srgbClr val="0070C0"/>
                </a:solidFill>
                <a:latin typeface="Comic Sans MS" pitchFamily="66" charset="0"/>
              </a:rPr>
              <a:t>represents </a:t>
            </a:r>
            <a:r>
              <a:rPr lang="en-US" sz="2400" smtClean="0">
                <a:solidFill>
                  <a:srgbClr val="FF0000"/>
                </a:solidFill>
                <a:latin typeface="Comic Sans MS" pitchFamily="66" charset="0"/>
              </a:rPr>
              <a:t>the current state</a:t>
            </a:r>
            <a:r>
              <a:rPr lang="en-US" sz="2400" smtClean="0">
                <a:solidFill>
                  <a:srgbClr val="0070C0"/>
                </a:solidFill>
                <a:latin typeface="Comic Sans MS" pitchFamily="66" charset="0"/>
              </a:rPr>
              <a:t> at any given point in the algorithm, and </a:t>
            </a:r>
            <a:r>
              <a:rPr lang="en-US" sz="2400" b="1" smtClean="0">
                <a:solidFill>
                  <a:srgbClr val="FF0000"/>
                </a:solidFill>
                <a:latin typeface="Comic Sans MS" pitchFamily="66" charset="0"/>
              </a:rPr>
              <a:t>queue</a:t>
            </a:r>
            <a:r>
              <a:rPr lang="en-US" sz="2400" b="1" smtClean="0">
                <a:solidFill>
                  <a:srgbClr val="0070C0"/>
                </a:solidFill>
                <a:latin typeface="Comic Sans MS" pitchFamily="66" charset="0"/>
              </a:rPr>
              <a:t> </a:t>
            </a:r>
            <a:r>
              <a:rPr lang="en-US" sz="2400" smtClean="0">
                <a:solidFill>
                  <a:srgbClr val="0070C0"/>
                </a:solidFill>
                <a:latin typeface="Comic Sans MS" pitchFamily="66" charset="0"/>
              </a:rPr>
              <a:t>is a data structure that stores a number of states, in a form that allows insertion and removal from either end. In this algorithm, we always insert at the front and remove from the front</a:t>
            </a:r>
          </a:p>
          <a:p>
            <a:pPr algn="just" rtl="0"/>
            <a:r>
              <a:rPr lang="en-US" sz="2400" smtClean="0">
                <a:solidFill>
                  <a:srgbClr val="0070C0"/>
                </a:solidFill>
                <a:latin typeface="Comic Sans MS" pitchFamily="66" charset="0"/>
              </a:rPr>
              <a:t>In this implementation, we have used the function </a:t>
            </a:r>
            <a:r>
              <a:rPr lang="en-US" sz="2400" b="1" smtClean="0">
                <a:solidFill>
                  <a:srgbClr val="FF0000"/>
                </a:solidFill>
                <a:latin typeface="Comic Sans MS" pitchFamily="66" charset="0"/>
              </a:rPr>
              <a:t>successors (state),</a:t>
            </a:r>
            <a:r>
              <a:rPr lang="en-US" sz="2400" smtClean="0">
                <a:solidFill>
                  <a:srgbClr val="0070C0"/>
                </a:solidFill>
                <a:latin typeface="Comic Sans MS" pitchFamily="66" charset="0"/>
              </a:rPr>
              <a:t>which simply returns all successors of a given state.</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Content Placeholder 2"/>
          <p:cNvSpPr>
            <a:spLocks noGrp="1"/>
          </p:cNvSpPr>
          <p:nvPr>
            <p:ph idx="1"/>
          </p:nvPr>
        </p:nvSpPr>
        <p:spPr>
          <a:xfrm>
            <a:off x="428625" y="0"/>
            <a:ext cx="8429625" cy="7286625"/>
          </a:xfrm>
        </p:spPr>
        <p:txBody>
          <a:bodyPr/>
          <a:lstStyle/>
          <a:p>
            <a:pPr algn="l" rtl="0">
              <a:buFontTx/>
              <a:buNone/>
            </a:pPr>
            <a:r>
              <a:rPr lang="en-US" sz="2400" smtClean="0"/>
              <a:t>Function depth ()</a:t>
            </a:r>
          </a:p>
          <a:p>
            <a:pPr algn="l" rtl="0">
              <a:buFontTx/>
              <a:buNone/>
            </a:pPr>
            <a:r>
              <a:rPr lang="en-US" sz="2400" smtClean="0"/>
              <a:t>{</a:t>
            </a:r>
          </a:p>
          <a:p>
            <a:pPr algn="l" rtl="0">
              <a:buFontTx/>
              <a:buNone/>
            </a:pPr>
            <a:r>
              <a:rPr lang="en-US" sz="2400" smtClean="0"/>
              <a:t>	queue = []; // initialize an empty queue</a:t>
            </a:r>
          </a:p>
          <a:p>
            <a:pPr algn="l" rtl="0">
              <a:buFontTx/>
              <a:buNone/>
            </a:pPr>
            <a:r>
              <a:rPr lang="en-US" sz="2400" smtClean="0"/>
              <a:t>	state = root_node; // initialize the start state</a:t>
            </a:r>
          </a:p>
          <a:p>
            <a:pPr algn="l" rtl="0">
              <a:buFontTx/>
              <a:buNone/>
            </a:pPr>
            <a:r>
              <a:rPr lang="en-US" sz="2400" smtClean="0"/>
              <a:t>	while (true)</a:t>
            </a:r>
          </a:p>
          <a:p>
            <a:pPr algn="l" rtl="0">
              <a:buFontTx/>
              <a:buNone/>
            </a:pPr>
            <a:r>
              <a:rPr lang="en-US" sz="2400" smtClean="0"/>
              <a:t>	{</a:t>
            </a:r>
          </a:p>
          <a:p>
            <a:pPr algn="l" rtl="0">
              <a:buFontTx/>
              <a:buNone/>
            </a:pPr>
            <a:r>
              <a:rPr lang="en-US" sz="2400" smtClean="0"/>
              <a:t>		if is_goal (state)</a:t>
            </a:r>
          </a:p>
          <a:p>
            <a:pPr algn="l" rtl="0">
              <a:buFontTx/>
              <a:buNone/>
            </a:pPr>
            <a:r>
              <a:rPr lang="en-US" sz="2400" smtClean="0"/>
              <a:t>			then return SUCCESS</a:t>
            </a:r>
          </a:p>
          <a:p>
            <a:pPr algn="l" rtl="0">
              <a:buFontTx/>
              <a:buNone/>
            </a:pPr>
            <a:r>
              <a:rPr lang="en-US" sz="2400" smtClean="0"/>
              <a:t>		else </a:t>
            </a:r>
          </a:p>
          <a:p>
            <a:pPr algn="l" rtl="0">
              <a:buFontTx/>
              <a:buNone/>
            </a:pPr>
            <a:r>
              <a:rPr lang="en-US" sz="2400" smtClean="0"/>
              <a:t>			add_to_front_of_queue (successors (state));</a:t>
            </a:r>
          </a:p>
          <a:p>
            <a:pPr algn="l" rtl="0">
              <a:buFontTx/>
              <a:buNone/>
            </a:pPr>
            <a:r>
              <a:rPr lang="en-US" sz="2400" smtClean="0"/>
              <a:t>		if queue == []</a:t>
            </a:r>
          </a:p>
          <a:p>
            <a:pPr algn="l" rtl="0">
              <a:buFontTx/>
              <a:buNone/>
            </a:pPr>
            <a:r>
              <a:rPr lang="en-US" sz="2400" smtClean="0"/>
              <a:t>			then report FAILURE;</a:t>
            </a:r>
          </a:p>
          <a:p>
            <a:pPr algn="l" rtl="0">
              <a:buFontTx/>
              <a:buNone/>
            </a:pPr>
            <a:r>
              <a:rPr lang="en-US" sz="2400" smtClean="0"/>
              <a:t>		state = queue [0]; // state = first item in queue</a:t>
            </a:r>
          </a:p>
          <a:p>
            <a:pPr algn="l" rtl="0">
              <a:buFontTx/>
              <a:buNone/>
            </a:pPr>
            <a:r>
              <a:rPr lang="en-US" sz="2400" smtClean="0"/>
              <a:t>		remove_first_item_from (queue);</a:t>
            </a:r>
          </a:p>
          <a:p>
            <a:pPr algn="l" rtl="0">
              <a:buFontTx/>
              <a:buNone/>
            </a:pPr>
            <a:r>
              <a:rPr lang="en-US" sz="2400" smtClean="0"/>
              <a:t>	}</a:t>
            </a:r>
          </a:p>
          <a:p>
            <a:pPr algn="l" rtl="0">
              <a:buFontTx/>
              <a:buNone/>
            </a:pPr>
            <a:r>
              <a:rPr lang="en-US" sz="2400" smtClean="0"/>
              <a: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214281" y="214290"/>
            <a:ext cx="8191557" cy="571504"/>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a:srcRect/>
          <a:stretch>
            <a:fillRect/>
          </a:stretch>
        </p:blipFill>
        <p:spPr bwMode="auto">
          <a:xfrm>
            <a:off x="214282" y="1000108"/>
            <a:ext cx="8647758" cy="1428760"/>
          </a:xfrm>
          <a:prstGeom prst="rect">
            <a:avLst/>
          </a:prstGeom>
          <a:noFill/>
          <a:ln w="9525">
            <a:noFill/>
            <a:miter lim="800000"/>
            <a:headEnd/>
            <a:tailEnd/>
          </a:ln>
          <a:effectLst/>
        </p:spPr>
      </p:pic>
      <p:pic>
        <p:nvPicPr>
          <p:cNvPr id="5124" name="Picture 4"/>
          <p:cNvPicPr>
            <a:picLocks noChangeAspect="1" noChangeArrowheads="1"/>
          </p:cNvPicPr>
          <p:nvPr/>
        </p:nvPicPr>
        <p:blipFill>
          <a:blip r:embed="rId4"/>
          <a:srcRect/>
          <a:stretch>
            <a:fillRect/>
          </a:stretch>
        </p:blipFill>
        <p:spPr bwMode="auto">
          <a:xfrm>
            <a:off x="214282" y="2571744"/>
            <a:ext cx="8286808" cy="160428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Grp="1" noChangeAspect="1" noChangeArrowheads="1"/>
          </p:cNvPicPr>
          <p:nvPr>
            <p:ph idx="1"/>
          </p:nvPr>
        </p:nvPicPr>
        <p:blipFill>
          <a:blip r:embed="rId2"/>
          <a:srcRect/>
          <a:stretch>
            <a:fillRect/>
          </a:stretch>
        </p:blipFill>
        <p:spPr>
          <a:xfrm>
            <a:off x="0" y="0"/>
            <a:ext cx="7253288" cy="5126038"/>
          </a:xfrm>
          <a:noFill/>
        </p:spPr>
      </p:pic>
      <p:pic>
        <p:nvPicPr>
          <p:cNvPr id="50179" name="Picture 2"/>
          <p:cNvPicPr>
            <a:picLocks noChangeAspect="1" noChangeArrowheads="1"/>
          </p:cNvPicPr>
          <p:nvPr/>
        </p:nvPicPr>
        <p:blipFill>
          <a:blip r:embed="rId3"/>
          <a:srcRect/>
          <a:stretch>
            <a:fillRect/>
          </a:stretch>
        </p:blipFill>
        <p:spPr bwMode="auto">
          <a:xfrm>
            <a:off x="4214813" y="4357688"/>
            <a:ext cx="4929187" cy="2308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C00000"/>
                </a:solidFill>
                <a:latin typeface="Comic Sans MS" pitchFamily="66" charset="0"/>
                <a:ea typeface="+mn-ea"/>
                <a:cs typeface="+mn-cs"/>
              </a:rPr>
              <a:t>Using Heuristics for Search</a:t>
            </a:r>
            <a:endParaRPr lang="en-US" dirty="0">
              <a:solidFill>
                <a:srgbClr val="C00000"/>
              </a:solidFill>
              <a:latin typeface="Comic Sans MS" pitchFamily="66" charset="0"/>
            </a:endParaRPr>
          </a:p>
        </p:txBody>
      </p:sp>
      <p:sp>
        <p:nvSpPr>
          <p:cNvPr id="51203" name="Content Placeholder 2"/>
          <p:cNvSpPr>
            <a:spLocks noGrp="1"/>
          </p:cNvSpPr>
          <p:nvPr>
            <p:ph idx="1"/>
          </p:nvPr>
        </p:nvSpPr>
        <p:spPr/>
        <p:txBody>
          <a:bodyPr/>
          <a:lstStyle/>
          <a:p>
            <a:pPr algn="just" rtl="0"/>
            <a:r>
              <a:rPr lang="en-US" sz="2800" smtClean="0">
                <a:solidFill>
                  <a:srgbClr val="C00000"/>
                </a:solidFill>
                <a:latin typeface="Comic Sans MS" pitchFamily="66" charset="0"/>
              </a:rPr>
              <a:t>Depth-first</a:t>
            </a:r>
            <a:r>
              <a:rPr lang="en-US" sz="2800" smtClean="0">
                <a:solidFill>
                  <a:srgbClr val="002060"/>
                </a:solidFill>
                <a:latin typeface="Comic Sans MS" pitchFamily="66" charset="0"/>
              </a:rPr>
              <a:t> and </a:t>
            </a:r>
            <a:r>
              <a:rPr lang="en-US" sz="2800" smtClean="0">
                <a:solidFill>
                  <a:srgbClr val="C00000"/>
                </a:solidFill>
                <a:latin typeface="Comic Sans MS" pitchFamily="66" charset="0"/>
              </a:rPr>
              <a:t>breadth-first</a:t>
            </a:r>
            <a:r>
              <a:rPr lang="en-US" sz="2800" smtClean="0">
                <a:solidFill>
                  <a:srgbClr val="002060"/>
                </a:solidFill>
                <a:latin typeface="Comic Sans MS" pitchFamily="66" charset="0"/>
              </a:rPr>
              <a:t> search were described as </a:t>
            </a:r>
            <a:r>
              <a:rPr lang="en-US" sz="2800" smtClean="0">
                <a:solidFill>
                  <a:srgbClr val="C00000"/>
                </a:solidFill>
                <a:latin typeface="Comic Sans MS" pitchFamily="66" charset="0"/>
              </a:rPr>
              <a:t>brute-force</a:t>
            </a:r>
            <a:r>
              <a:rPr lang="en-US" sz="2800" smtClean="0">
                <a:solidFill>
                  <a:srgbClr val="002060"/>
                </a:solidFill>
                <a:latin typeface="Comic Sans MS" pitchFamily="66" charset="0"/>
              </a:rPr>
              <a:t> search methods because they </a:t>
            </a:r>
            <a:r>
              <a:rPr lang="en-US" sz="2800" smtClean="0">
                <a:solidFill>
                  <a:srgbClr val="C00000"/>
                </a:solidFill>
                <a:latin typeface="Comic Sans MS" pitchFamily="66" charset="0"/>
              </a:rPr>
              <a:t>do not employ any special knowledge</a:t>
            </a:r>
            <a:r>
              <a:rPr lang="en-US" sz="2800" smtClean="0">
                <a:solidFill>
                  <a:srgbClr val="002060"/>
                </a:solidFill>
                <a:latin typeface="Comic Sans MS" pitchFamily="66" charset="0"/>
              </a:rPr>
              <a:t> of the search trees they are examining but simply examine every node in order until they happen upon the goal. This can be likened to the human being who is traversing a maze by running a hand along the left side of the maze wall.</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C00000"/>
                </a:solidFill>
                <a:latin typeface="Comic Sans MS" pitchFamily="66" charset="0"/>
                <a:ea typeface="+mn-ea"/>
                <a:cs typeface="+mn-cs"/>
              </a:rPr>
              <a:t>Using Heuristics for Search</a:t>
            </a:r>
            <a:endParaRPr lang="en-US" dirty="0">
              <a:solidFill>
                <a:srgbClr val="C00000"/>
              </a:solidFill>
              <a:latin typeface="Comic Sans MS" pitchFamily="66" charset="0"/>
            </a:endParaRPr>
          </a:p>
        </p:txBody>
      </p:sp>
      <p:sp>
        <p:nvSpPr>
          <p:cNvPr id="52227" name="Content Placeholder 2"/>
          <p:cNvSpPr>
            <a:spLocks noGrp="1"/>
          </p:cNvSpPr>
          <p:nvPr>
            <p:ph idx="1"/>
          </p:nvPr>
        </p:nvSpPr>
        <p:spPr>
          <a:xfrm>
            <a:off x="357188" y="1214438"/>
            <a:ext cx="8229600" cy="4525962"/>
          </a:xfrm>
        </p:spPr>
        <p:txBody>
          <a:bodyPr>
            <a:normAutofit fontScale="92500"/>
          </a:bodyPr>
          <a:lstStyle/>
          <a:p>
            <a:pPr algn="l" rtl="0"/>
            <a:r>
              <a:rPr lang="en-US" sz="2800" smtClean="0">
                <a:solidFill>
                  <a:srgbClr val="002060"/>
                </a:solidFill>
                <a:latin typeface="Comic Sans MS" pitchFamily="66" charset="0"/>
              </a:rPr>
              <a:t>A </a:t>
            </a:r>
            <a:r>
              <a:rPr lang="en-US" sz="2800" b="1" smtClean="0">
                <a:solidFill>
                  <a:srgbClr val="C00000"/>
                </a:solidFill>
                <a:latin typeface="Comic Sans MS" pitchFamily="66" charset="0"/>
              </a:rPr>
              <a:t>heuristic evaluation function </a:t>
            </a:r>
            <a:r>
              <a:rPr lang="en-US" sz="2800" smtClean="0">
                <a:solidFill>
                  <a:srgbClr val="002060"/>
                </a:solidFill>
                <a:latin typeface="Comic Sans MS" pitchFamily="66" charset="0"/>
              </a:rPr>
              <a:t>is a function that when applied to a node gives a value that represents a good estimate of the distance of the node from the goal. </a:t>
            </a:r>
            <a:r>
              <a:rPr lang="en-US" sz="2800" smtClean="0">
                <a:solidFill>
                  <a:srgbClr val="00B050"/>
                </a:solidFill>
                <a:latin typeface="Comic Sans MS" pitchFamily="66" charset="0"/>
              </a:rPr>
              <a:t>For two nodes </a:t>
            </a:r>
            <a:r>
              <a:rPr lang="en-US" sz="2800" i="1" smtClean="0">
                <a:solidFill>
                  <a:srgbClr val="00B050"/>
                </a:solidFill>
                <a:latin typeface="Comic Sans MS" pitchFamily="66" charset="0"/>
              </a:rPr>
              <a:t>m </a:t>
            </a:r>
            <a:r>
              <a:rPr lang="en-US" sz="2800" smtClean="0">
                <a:solidFill>
                  <a:srgbClr val="00B050"/>
                </a:solidFill>
                <a:latin typeface="Comic Sans MS" pitchFamily="66" charset="0"/>
              </a:rPr>
              <a:t>and</a:t>
            </a:r>
            <a:r>
              <a:rPr lang="en-US" sz="2800" i="1" smtClean="0">
                <a:solidFill>
                  <a:srgbClr val="00B050"/>
                </a:solidFill>
                <a:latin typeface="Comic Sans MS" pitchFamily="66" charset="0"/>
              </a:rPr>
              <a:t> n, </a:t>
            </a:r>
            <a:r>
              <a:rPr lang="en-US" sz="2800" smtClean="0">
                <a:solidFill>
                  <a:srgbClr val="00B050"/>
                </a:solidFill>
                <a:latin typeface="Comic Sans MS" pitchFamily="66" charset="0"/>
              </a:rPr>
              <a:t>and a heuristic function f, if</a:t>
            </a:r>
            <a:r>
              <a:rPr lang="en-US" sz="2800" i="1" smtClean="0">
                <a:solidFill>
                  <a:srgbClr val="00B050"/>
                </a:solidFill>
                <a:latin typeface="Comic Sans MS" pitchFamily="66" charset="0"/>
              </a:rPr>
              <a:t> f(m) &lt; f(n), </a:t>
            </a:r>
            <a:r>
              <a:rPr lang="en-US" sz="2800" smtClean="0">
                <a:solidFill>
                  <a:srgbClr val="002060"/>
                </a:solidFill>
                <a:latin typeface="Comic Sans MS" pitchFamily="66" charset="0"/>
              </a:rPr>
              <a:t>then it should be the case that </a:t>
            </a:r>
            <a:r>
              <a:rPr lang="en-US" sz="2800" smtClean="0">
                <a:solidFill>
                  <a:srgbClr val="FF0000"/>
                </a:solidFill>
                <a:latin typeface="Comic Sans MS" pitchFamily="66" charset="0"/>
              </a:rPr>
              <a:t>m</a:t>
            </a:r>
            <a:r>
              <a:rPr lang="en-US" sz="2800" smtClean="0">
                <a:solidFill>
                  <a:srgbClr val="002060"/>
                </a:solidFill>
                <a:latin typeface="Comic Sans MS" pitchFamily="66" charset="0"/>
              </a:rPr>
              <a:t> is more likely to be on an </a:t>
            </a:r>
            <a:r>
              <a:rPr lang="en-US" sz="2800" b="1" smtClean="0">
                <a:solidFill>
                  <a:srgbClr val="FF0000"/>
                </a:solidFill>
                <a:latin typeface="Comic Sans MS" pitchFamily="66" charset="0"/>
              </a:rPr>
              <a:t>optimal</a:t>
            </a:r>
            <a:r>
              <a:rPr lang="en-US" sz="2800" b="1" smtClean="0">
                <a:solidFill>
                  <a:srgbClr val="002060"/>
                </a:solidFill>
                <a:latin typeface="Comic Sans MS" pitchFamily="66" charset="0"/>
              </a:rPr>
              <a:t> </a:t>
            </a:r>
            <a:r>
              <a:rPr lang="en-US" sz="2800" smtClean="0">
                <a:solidFill>
                  <a:srgbClr val="002060"/>
                </a:solidFill>
                <a:latin typeface="Comic Sans MS" pitchFamily="66" charset="0"/>
              </a:rPr>
              <a:t>path to the goal node than </a:t>
            </a:r>
            <a:r>
              <a:rPr lang="en-US" sz="2800" i="1" smtClean="0">
                <a:solidFill>
                  <a:srgbClr val="FF0000"/>
                </a:solidFill>
                <a:latin typeface="Comic Sans MS" pitchFamily="66" charset="0"/>
              </a:rPr>
              <a:t>n. </a:t>
            </a:r>
            <a:r>
              <a:rPr lang="en-US" sz="2800" smtClean="0">
                <a:solidFill>
                  <a:srgbClr val="002060"/>
                </a:solidFill>
                <a:latin typeface="Comic Sans MS" pitchFamily="66" charset="0"/>
              </a:rPr>
              <a:t>In other words, the lower the heuristic value of a node, the more likely it is that it is on an optimal path to a goal and the more sensible it is for a search method to examine that node.</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C00000"/>
                </a:solidFill>
                <a:latin typeface="Comic Sans MS" pitchFamily="66" charset="0"/>
                <a:ea typeface="+mn-ea"/>
                <a:cs typeface="+mn-cs"/>
              </a:rPr>
              <a:t>Using Heuristics for Search</a:t>
            </a:r>
            <a:endParaRPr lang="en-US" dirty="0">
              <a:solidFill>
                <a:srgbClr val="C00000"/>
              </a:solidFill>
              <a:latin typeface="Comic Sans MS" pitchFamily="66" charset="0"/>
            </a:endParaRPr>
          </a:p>
        </p:txBody>
      </p:sp>
      <p:sp>
        <p:nvSpPr>
          <p:cNvPr id="53251" name="Content Placeholder 2"/>
          <p:cNvSpPr>
            <a:spLocks noGrp="1"/>
          </p:cNvSpPr>
          <p:nvPr>
            <p:ph idx="1"/>
          </p:nvPr>
        </p:nvSpPr>
        <p:spPr/>
        <p:txBody>
          <a:bodyPr/>
          <a:lstStyle/>
          <a:p>
            <a:pPr algn="just" rtl="0"/>
            <a:r>
              <a:rPr lang="en-US" sz="2800" smtClean="0">
                <a:solidFill>
                  <a:srgbClr val="0070C0"/>
                </a:solidFill>
                <a:latin typeface="Comic Sans MS" pitchFamily="66" charset="0"/>
              </a:rPr>
              <a:t>Typically, the heuristic used in search is one that provides an estimate of the distance from any given node to a goal node. This estimate may or may not be accurate, but it should at least provide better results than pure guesswork.</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428625" y="285750"/>
            <a:ext cx="8229600" cy="1143000"/>
          </a:xfrm>
        </p:spPr>
        <p:txBody>
          <a:bodyPr>
            <a:normAutofit fontScale="90000"/>
          </a:bodyPr>
          <a:lstStyle/>
          <a:p>
            <a:r>
              <a:rPr lang="en-US" smtClean="0">
                <a:solidFill>
                  <a:srgbClr val="FF0000"/>
                </a:solidFill>
                <a:latin typeface="Comic Sans MS" pitchFamily="66" charset="0"/>
              </a:rPr>
              <a:t>Informed and Uninformed Methods</a:t>
            </a:r>
          </a:p>
        </p:txBody>
      </p:sp>
      <p:sp>
        <p:nvSpPr>
          <p:cNvPr id="54275" name="Content Placeholder 2"/>
          <p:cNvSpPr>
            <a:spLocks noGrp="1"/>
          </p:cNvSpPr>
          <p:nvPr>
            <p:ph idx="1"/>
          </p:nvPr>
        </p:nvSpPr>
        <p:spPr/>
        <p:txBody>
          <a:bodyPr>
            <a:normAutofit lnSpcReduction="10000"/>
          </a:bodyPr>
          <a:lstStyle/>
          <a:p>
            <a:pPr algn="l" rtl="0"/>
            <a:r>
              <a:rPr lang="en-US" sz="2800" smtClean="0">
                <a:solidFill>
                  <a:srgbClr val="0070C0"/>
                </a:solidFill>
                <a:latin typeface="Comic Sans MS" pitchFamily="66" charset="0"/>
              </a:rPr>
              <a:t>A search method or heuristic is </a:t>
            </a:r>
            <a:r>
              <a:rPr lang="en-US" sz="2800" b="1" smtClean="0">
                <a:solidFill>
                  <a:srgbClr val="FF0000"/>
                </a:solidFill>
                <a:latin typeface="Comic Sans MS" pitchFamily="66" charset="0"/>
              </a:rPr>
              <a:t>informed</a:t>
            </a:r>
            <a:r>
              <a:rPr lang="en-US" sz="2800" b="1" smtClean="0">
                <a:solidFill>
                  <a:srgbClr val="0070C0"/>
                </a:solidFill>
                <a:latin typeface="Comic Sans MS" pitchFamily="66" charset="0"/>
              </a:rPr>
              <a:t> </a:t>
            </a:r>
            <a:r>
              <a:rPr lang="en-US" sz="2800" smtClean="0">
                <a:solidFill>
                  <a:srgbClr val="0070C0"/>
                </a:solidFill>
                <a:latin typeface="Comic Sans MS" pitchFamily="66" charset="0"/>
              </a:rPr>
              <a:t>if it uses</a:t>
            </a:r>
            <a:r>
              <a:rPr lang="en-US" sz="2800" b="1" smtClean="0">
                <a:solidFill>
                  <a:srgbClr val="0070C0"/>
                </a:solidFill>
                <a:latin typeface="Comic Sans MS" pitchFamily="66" charset="0"/>
              </a:rPr>
              <a:t> </a:t>
            </a:r>
            <a:r>
              <a:rPr lang="en-US" sz="2800" b="1" smtClean="0">
                <a:solidFill>
                  <a:srgbClr val="FF0000"/>
                </a:solidFill>
                <a:latin typeface="Comic Sans MS" pitchFamily="66" charset="0"/>
              </a:rPr>
              <a:t>additional information </a:t>
            </a:r>
            <a:r>
              <a:rPr lang="en-US" sz="2800" smtClean="0">
                <a:solidFill>
                  <a:srgbClr val="0070C0"/>
                </a:solidFill>
                <a:latin typeface="Comic Sans MS" pitchFamily="66" charset="0"/>
              </a:rPr>
              <a:t>about nodes that have not yet been explored to decide which nodes to examine next. </a:t>
            </a:r>
          </a:p>
          <a:p>
            <a:pPr algn="l" rtl="0"/>
            <a:r>
              <a:rPr lang="en-US" sz="2800" smtClean="0">
                <a:solidFill>
                  <a:srgbClr val="0070C0"/>
                </a:solidFill>
                <a:latin typeface="Comic Sans MS" pitchFamily="66" charset="0"/>
              </a:rPr>
              <a:t>If a method is not informed, it is </a:t>
            </a:r>
            <a:r>
              <a:rPr lang="en-US" sz="2800" b="1" smtClean="0">
                <a:solidFill>
                  <a:srgbClr val="FF0000"/>
                </a:solidFill>
                <a:latin typeface="Comic Sans MS" pitchFamily="66" charset="0"/>
              </a:rPr>
              <a:t>uninformed,</a:t>
            </a:r>
            <a:r>
              <a:rPr lang="en-US" sz="2800" b="1" smtClean="0">
                <a:solidFill>
                  <a:srgbClr val="0070C0"/>
                </a:solidFill>
                <a:latin typeface="Comic Sans MS" pitchFamily="66" charset="0"/>
              </a:rPr>
              <a:t> </a:t>
            </a:r>
            <a:r>
              <a:rPr lang="en-US" sz="2800" b="1" smtClean="0">
                <a:solidFill>
                  <a:srgbClr val="FF0000"/>
                </a:solidFill>
                <a:latin typeface="Comic Sans MS" pitchFamily="66" charset="0"/>
              </a:rPr>
              <a:t>or blind. </a:t>
            </a:r>
            <a:r>
              <a:rPr lang="en-US" sz="2800" smtClean="0">
                <a:solidFill>
                  <a:srgbClr val="0070C0"/>
                </a:solidFill>
                <a:latin typeface="Comic Sans MS" pitchFamily="66" charset="0"/>
              </a:rPr>
              <a:t>In other words, search methods that use heuristics are informed, and those that do not are blind.</a:t>
            </a:r>
          </a:p>
          <a:p>
            <a:pPr algn="l" rtl="0"/>
            <a:r>
              <a:rPr lang="en-US" sz="2800" smtClean="0">
                <a:solidFill>
                  <a:srgbClr val="FF0000"/>
                </a:solidFill>
                <a:latin typeface="Comic Sans MS" pitchFamily="66" charset="0"/>
              </a:rPr>
              <a:t>Best-first search</a:t>
            </a:r>
            <a:r>
              <a:rPr lang="en-US" sz="2800" smtClean="0">
                <a:solidFill>
                  <a:srgbClr val="0070C0"/>
                </a:solidFill>
                <a:latin typeface="Comic Sans MS" pitchFamily="66" charset="0"/>
              </a:rPr>
              <a:t> is an example of informed search, </a:t>
            </a:r>
            <a:r>
              <a:rPr lang="en-US" sz="2800" smtClean="0">
                <a:solidFill>
                  <a:srgbClr val="00B050"/>
                </a:solidFill>
                <a:latin typeface="Comic Sans MS" pitchFamily="66" charset="0"/>
              </a:rPr>
              <a:t>whereas </a:t>
            </a:r>
            <a:r>
              <a:rPr lang="en-US" sz="2800" smtClean="0">
                <a:solidFill>
                  <a:srgbClr val="FF0000"/>
                </a:solidFill>
                <a:latin typeface="Comic Sans MS" pitchFamily="66" charset="0"/>
              </a:rPr>
              <a:t>breadth-first and depth-first search are uninformed or blind.</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normAutofit fontScale="90000"/>
          </a:bodyPr>
          <a:lstStyle/>
          <a:p>
            <a:r>
              <a:rPr lang="en-US" smtClean="0">
                <a:solidFill>
                  <a:srgbClr val="FF0000"/>
                </a:solidFill>
                <a:latin typeface="Comic Sans MS" pitchFamily="66" charset="0"/>
              </a:rPr>
              <a:t>Informed and Uninformed Methods</a:t>
            </a:r>
          </a:p>
        </p:txBody>
      </p:sp>
      <p:sp>
        <p:nvSpPr>
          <p:cNvPr id="3" name="Content Placeholder 2"/>
          <p:cNvSpPr>
            <a:spLocks noGrp="1"/>
          </p:cNvSpPr>
          <p:nvPr>
            <p:ph idx="1"/>
          </p:nvPr>
        </p:nvSpPr>
        <p:spPr/>
        <p:txBody>
          <a:bodyPr/>
          <a:lstStyle/>
          <a:p>
            <a:pPr algn="l" rtl="0">
              <a:defRPr/>
            </a:pPr>
            <a:r>
              <a:rPr lang="en-US" sz="2800" dirty="0" smtClean="0">
                <a:solidFill>
                  <a:srgbClr val="0070C0"/>
                </a:solidFill>
                <a:latin typeface="Comic Sans MS" pitchFamily="66" charset="0"/>
              </a:rPr>
              <a:t>A heuristic h is said to be </a:t>
            </a:r>
            <a:r>
              <a:rPr lang="en-US" sz="2800" b="1" dirty="0" smtClean="0">
                <a:solidFill>
                  <a:srgbClr val="00B050"/>
                </a:solidFill>
                <a:latin typeface="Comic Sans MS" pitchFamily="66" charset="0"/>
              </a:rPr>
              <a:t>more informed than another heuristic, </a:t>
            </a:r>
            <a:r>
              <a:rPr lang="en-US" sz="2800" dirty="0" smtClean="0">
                <a:solidFill>
                  <a:srgbClr val="00B050"/>
                </a:solidFill>
                <a:latin typeface="Comic Sans MS" pitchFamily="66" charset="0"/>
              </a:rPr>
              <a:t>j</a:t>
            </a:r>
            <a:r>
              <a:rPr lang="en-US" sz="2800" b="1" dirty="0" smtClean="0">
                <a:solidFill>
                  <a:srgbClr val="00B050"/>
                </a:solidFill>
                <a:latin typeface="Comic Sans MS" pitchFamily="66" charset="0"/>
              </a:rPr>
              <a:t>, </a:t>
            </a:r>
            <a:r>
              <a:rPr lang="en-US" sz="2800" dirty="0" smtClean="0">
                <a:solidFill>
                  <a:srgbClr val="00B050"/>
                </a:solidFill>
                <a:latin typeface="Comic Sans MS" pitchFamily="66" charset="0"/>
              </a:rPr>
              <a:t>if</a:t>
            </a:r>
            <a:r>
              <a:rPr lang="en-US" sz="2800" dirty="0" smtClean="0">
                <a:solidFill>
                  <a:srgbClr val="0070C0"/>
                </a:solidFill>
                <a:latin typeface="Comic Sans MS" pitchFamily="66" charset="0"/>
              </a:rPr>
              <a:t>:</a:t>
            </a:r>
          </a:p>
          <a:p>
            <a:pPr lvl="1" algn="l" rtl="0">
              <a:defRPr/>
            </a:pPr>
            <a:r>
              <a:rPr lang="en-US" sz="2400" b="1" dirty="0" smtClean="0">
                <a:solidFill>
                  <a:srgbClr val="FF0000"/>
                </a:solidFill>
                <a:latin typeface="Comic Sans MS" pitchFamily="66" charset="0"/>
                <a:ea typeface="+mn-ea"/>
              </a:rPr>
              <a:t>h(node) ≥ j(node) for all nodes in the search space. </a:t>
            </a:r>
          </a:p>
          <a:p>
            <a:pPr lvl="1" algn="l" rtl="0">
              <a:defRPr/>
            </a:pPr>
            <a:r>
              <a:rPr lang="en-US" sz="2400" dirty="0" smtClean="0">
                <a:solidFill>
                  <a:srgbClr val="0070C0"/>
                </a:solidFill>
                <a:latin typeface="Comic Sans MS" pitchFamily="66" charset="0"/>
              </a:rPr>
              <a:t>(In fact, in order for h </a:t>
            </a:r>
            <a:r>
              <a:rPr lang="en-US" sz="2400" dirty="0" smtClean="0">
                <a:solidFill>
                  <a:srgbClr val="0070C0"/>
                </a:solidFill>
                <a:latin typeface="Comic Sans MS" pitchFamily="66" charset="0"/>
                <a:ea typeface="+mn-ea"/>
              </a:rPr>
              <a:t>to be more informed than j, there must be some node where h(node) &gt; j(node). Otherwise they are as informed as each other.)</a:t>
            </a:r>
          </a:p>
          <a:p>
            <a:pPr algn="l" rtl="0">
              <a:defRPr/>
            </a:pPr>
            <a:r>
              <a:rPr lang="en-US" dirty="0" smtClean="0">
                <a:solidFill>
                  <a:srgbClr val="0070C0"/>
                </a:solidFill>
                <a:latin typeface="Comic Sans MS" pitchFamily="66" charset="0"/>
              </a:rPr>
              <a:t>The more informed a search method is, the more efficiently it will search.</a:t>
            </a:r>
            <a:endParaRPr lang="en-US" b="1" dirty="0">
              <a:solidFill>
                <a:srgbClr val="0070C0"/>
              </a:solidFill>
              <a:latin typeface="Comic Sans MS" pitchFamily="66"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428596" y="285728"/>
            <a:ext cx="8292473" cy="3500462"/>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a:srcRect/>
          <a:stretch>
            <a:fillRect/>
          </a:stretch>
        </p:blipFill>
        <p:spPr bwMode="auto">
          <a:xfrm>
            <a:off x="571472" y="4000504"/>
            <a:ext cx="8072494" cy="104314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428595" y="285728"/>
            <a:ext cx="8358247" cy="642942"/>
          </a:xfrm>
          <a:prstGeom prst="rect">
            <a:avLst/>
          </a:prstGeom>
          <a:noFill/>
          <a:ln w="9525">
            <a:noFill/>
            <a:miter lim="800000"/>
            <a:headEnd/>
            <a:tailEnd/>
          </a:ln>
          <a:effectLst/>
        </p:spPr>
      </p:pic>
      <p:pic>
        <p:nvPicPr>
          <p:cNvPr id="7171" name="Picture 3"/>
          <p:cNvPicPr>
            <a:picLocks noChangeAspect="1" noChangeArrowheads="1"/>
          </p:cNvPicPr>
          <p:nvPr/>
        </p:nvPicPr>
        <p:blipFill>
          <a:blip r:embed="rId3"/>
          <a:srcRect/>
          <a:stretch>
            <a:fillRect/>
          </a:stretch>
        </p:blipFill>
        <p:spPr bwMode="auto">
          <a:xfrm>
            <a:off x="428596" y="1071546"/>
            <a:ext cx="8519430" cy="2428892"/>
          </a:xfrm>
          <a:prstGeom prst="rect">
            <a:avLst/>
          </a:prstGeom>
          <a:noFill/>
          <a:ln w="9525">
            <a:noFill/>
            <a:miter lim="800000"/>
            <a:headEnd/>
            <a:tailEnd/>
          </a:ln>
          <a:effectLst/>
        </p:spPr>
      </p:pic>
      <p:pic>
        <p:nvPicPr>
          <p:cNvPr id="7172" name="Picture 4"/>
          <p:cNvPicPr>
            <a:picLocks noChangeAspect="1" noChangeArrowheads="1"/>
          </p:cNvPicPr>
          <p:nvPr/>
        </p:nvPicPr>
        <p:blipFill>
          <a:blip r:embed="rId4"/>
          <a:srcRect/>
          <a:stretch>
            <a:fillRect/>
          </a:stretch>
        </p:blipFill>
        <p:spPr bwMode="auto">
          <a:xfrm>
            <a:off x="428595" y="3571876"/>
            <a:ext cx="8476239" cy="214314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428596" y="285728"/>
            <a:ext cx="8272400" cy="1428760"/>
          </a:xfrm>
          <a:prstGeom prst="rect">
            <a:avLst/>
          </a:prstGeom>
          <a:noFill/>
          <a:ln w="9525">
            <a:noFill/>
            <a:miter lim="800000"/>
            <a:headEnd/>
            <a:tailEnd/>
          </a:ln>
          <a:effectLst/>
        </p:spPr>
      </p:pic>
      <p:pic>
        <p:nvPicPr>
          <p:cNvPr id="8195" name="Picture 3"/>
          <p:cNvPicPr>
            <a:picLocks noChangeAspect="1" noChangeArrowheads="1"/>
          </p:cNvPicPr>
          <p:nvPr/>
        </p:nvPicPr>
        <p:blipFill>
          <a:blip r:embed="rId3"/>
          <a:srcRect/>
          <a:stretch>
            <a:fillRect/>
          </a:stretch>
        </p:blipFill>
        <p:spPr bwMode="auto">
          <a:xfrm>
            <a:off x="428596" y="1785926"/>
            <a:ext cx="8094446" cy="420052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2"/>
          <p:cNvSpPr>
            <a:spLocks noGrp="1" noChangeArrowheads="1"/>
          </p:cNvSpPr>
          <p:nvPr>
            <p:ph type="title"/>
          </p:nvPr>
        </p:nvSpPr>
        <p:spPr/>
        <p:txBody>
          <a:bodyPr/>
          <a:lstStyle/>
          <a:p>
            <a:pPr eaLnBrk="1" hangingPunct="1">
              <a:defRPr/>
            </a:pPr>
            <a:r>
              <a:rPr lang="en-US" sz="4000" b="1" smtClean="0">
                <a:effectLst>
                  <a:outerShdw blurRad="38100" dist="38100" dir="2700000" algn="tl">
                    <a:srgbClr val="C0C0C0"/>
                  </a:outerShdw>
                </a:effectLst>
              </a:rPr>
              <a:t>Depth-First Strategy</a:t>
            </a:r>
          </a:p>
        </p:txBody>
      </p:sp>
      <p:sp>
        <p:nvSpPr>
          <p:cNvPr id="33795" name="Rectangle 3"/>
          <p:cNvSpPr>
            <a:spLocks noGrp="1" noChangeArrowheads="1"/>
          </p:cNvSpPr>
          <p:nvPr>
            <p:ph type="body" idx="1"/>
          </p:nvPr>
        </p:nvSpPr>
        <p:spPr/>
        <p:txBody>
          <a:bodyPr/>
          <a:lstStyle/>
          <a:p>
            <a:pPr eaLnBrk="1" hangingPunct="1">
              <a:buFontTx/>
              <a:buNone/>
            </a:pPr>
            <a:r>
              <a:rPr lang="en-US" smtClean="0"/>
              <a:t> </a:t>
            </a:r>
            <a:r>
              <a:rPr lang="en-US" sz="2800" smtClean="0"/>
              <a:t>New nodes are inserted at the front of FRINGE</a:t>
            </a:r>
          </a:p>
        </p:txBody>
      </p:sp>
      <p:sp>
        <p:nvSpPr>
          <p:cNvPr id="33796" name="Text Box 4"/>
          <p:cNvSpPr txBox="1">
            <a:spLocks noChangeArrowheads="1"/>
          </p:cNvSpPr>
          <p:nvPr/>
        </p:nvSpPr>
        <p:spPr bwMode="auto">
          <a:xfrm>
            <a:off x="4114800" y="2362200"/>
            <a:ext cx="350838" cy="457200"/>
          </a:xfrm>
          <a:prstGeom prst="rect">
            <a:avLst/>
          </a:prstGeom>
          <a:noFill/>
          <a:ln w="9525">
            <a:noFill/>
            <a:miter lim="800000"/>
            <a:headEnd/>
            <a:tailEnd/>
          </a:ln>
        </p:spPr>
        <p:txBody>
          <a:bodyPr wrap="none">
            <a:spAutoFit/>
          </a:bodyPr>
          <a:lstStyle/>
          <a:p>
            <a:r>
              <a:rPr lang="en-US" sz="2400">
                <a:latin typeface="Tahoma" pitchFamily="34" charset="0"/>
              </a:rPr>
              <a:t>1</a:t>
            </a:r>
          </a:p>
        </p:txBody>
      </p:sp>
      <p:grpSp>
        <p:nvGrpSpPr>
          <p:cNvPr id="2" name="Group 5"/>
          <p:cNvGrpSpPr>
            <a:grpSpLocks/>
          </p:cNvGrpSpPr>
          <p:nvPr/>
        </p:nvGrpSpPr>
        <p:grpSpPr bwMode="auto">
          <a:xfrm>
            <a:off x="914400" y="2590800"/>
            <a:ext cx="7391400" cy="3276600"/>
            <a:chOff x="576" y="1632"/>
            <a:chExt cx="4656" cy="2064"/>
          </a:xfrm>
        </p:grpSpPr>
        <p:grpSp>
          <p:nvGrpSpPr>
            <p:cNvPr id="3" name="Group 6"/>
            <p:cNvGrpSpPr>
              <a:grpSpLocks/>
            </p:cNvGrpSpPr>
            <p:nvPr/>
          </p:nvGrpSpPr>
          <p:grpSpPr bwMode="auto">
            <a:xfrm>
              <a:off x="576" y="1632"/>
              <a:ext cx="4656" cy="2064"/>
              <a:chOff x="576" y="1632"/>
              <a:chExt cx="4656" cy="2064"/>
            </a:xfrm>
          </p:grpSpPr>
          <p:sp>
            <p:nvSpPr>
              <p:cNvPr id="33809" name="Oval 7"/>
              <p:cNvSpPr>
                <a:spLocks noChangeArrowheads="1"/>
              </p:cNvSpPr>
              <p:nvPr/>
            </p:nvSpPr>
            <p:spPr bwMode="auto">
              <a:xfrm>
                <a:off x="2784" y="1632"/>
                <a:ext cx="144" cy="144"/>
              </a:xfrm>
              <a:prstGeom prst="ellipse">
                <a:avLst/>
              </a:prstGeom>
              <a:solidFill>
                <a:schemeClr val="accent2"/>
              </a:solidFill>
              <a:ln w="9525">
                <a:solidFill>
                  <a:schemeClr val="tx1"/>
                </a:solidFill>
                <a:round/>
                <a:headEnd/>
                <a:tailEnd/>
              </a:ln>
            </p:spPr>
            <p:txBody>
              <a:bodyPr wrap="none" anchor="ctr"/>
              <a:lstStyle/>
              <a:p>
                <a:endParaRPr lang="ar-IQ"/>
              </a:p>
            </p:txBody>
          </p:sp>
          <p:sp>
            <p:nvSpPr>
              <p:cNvPr id="33810" name="Oval 8"/>
              <p:cNvSpPr>
                <a:spLocks noChangeArrowheads="1"/>
              </p:cNvSpPr>
              <p:nvPr/>
            </p:nvSpPr>
            <p:spPr bwMode="auto">
              <a:xfrm>
                <a:off x="1440" y="2208"/>
                <a:ext cx="144" cy="144"/>
              </a:xfrm>
              <a:prstGeom prst="ellipse">
                <a:avLst/>
              </a:prstGeom>
              <a:solidFill>
                <a:schemeClr val="accent2"/>
              </a:solidFill>
              <a:ln w="9525">
                <a:solidFill>
                  <a:schemeClr val="tx1"/>
                </a:solidFill>
                <a:round/>
                <a:headEnd/>
                <a:tailEnd/>
              </a:ln>
            </p:spPr>
            <p:txBody>
              <a:bodyPr wrap="none" anchor="ctr"/>
              <a:lstStyle/>
              <a:p>
                <a:endParaRPr lang="ar-IQ"/>
              </a:p>
            </p:txBody>
          </p:sp>
          <p:sp>
            <p:nvSpPr>
              <p:cNvPr id="33811" name="Oval 9"/>
              <p:cNvSpPr>
                <a:spLocks noChangeArrowheads="1"/>
              </p:cNvSpPr>
              <p:nvPr/>
            </p:nvSpPr>
            <p:spPr bwMode="auto">
              <a:xfrm>
                <a:off x="4176" y="2208"/>
                <a:ext cx="144" cy="144"/>
              </a:xfrm>
              <a:prstGeom prst="ellipse">
                <a:avLst/>
              </a:prstGeom>
              <a:solidFill>
                <a:schemeClr val="accent2"/>
              </a:solidFill>
              <a:ln w="9525">
                <a:solidFill>
                  <a:schemeClr val="tx1"/>
                </a:solidFill>
                <a:round/>
                <a:headEnd/>
                <a:tailEnd/>
              </a:ln>
            </p:spPr>
            <p:txBody>
              <a:bodyPr wrap="none" anchor="ctr"/>
              <a:lstStyle/>
              <a:p>
                <a:endParaRPr lang="ar-IQ"/>
              </a:p>
            </p:txBody>
          </p:sp>
          <p:sp>
            <p:nvSpPr>
              <p:cNvPr id="33812" name="Oval 10"/>
              <p:cNvSpPr>
                <a:spLocks noChangeArrowheads="1"/>
              </p:cNvSpPr>
              <p:nvPr/>
            </p:nvSpPr>
            <p:spPr bwMode="auto">
              <a:xfrm>
                <a:off x="4752" y="2832"/>
                <a:ext cx="144" cy="144"/>
              </a:xfrm>
              <a:prstGeom prst="ellipse">
                <a:avLst/>
              </a:prstGeom>
              <a:solidFill>
                <a:schemeClr val="accent2"/>
              </a:solidFill>
              <a:ln w="9525">
                <a:solidFill>
                  <a:schemeClr val="tx1"/>
                </a:solidFill>
                <a:round/>
                <a:headEnd/>
                <a:tailEnd/>
              </a:ln>
            </p:spPr>
            <p:txBody>
              <a:bodyPr wrap="none" anchor="ctr"/>
              <a:lstStyle/>
              <a:p>
                <a:endParaRPr lang="ar-IQ"/>
              </a:p>
            </p:txBody>
          </p:sp>
          <p:sp>
            <p:nvSpPr>
              <p:cNvPr id="33813" name="Oval 11"/>
              <p:cNvSpPr>
                <a:spLocks noChangeArrowheads="1"/>
              </p:cNvSpPr>
              <p:nvPr/>
            </p:nvSpPr>
            <p:spPr bwMode="auto">
              <a:xfrm>
                <a:off x="3696" y="2832"/>
                <a:ext cx="144" cy="144"/>
              </a:xfrm>
              <a:prstGeom prst="ellipse">
                <a:avLst/>
              </a:prstGeom>
              <a:solidFill>
                <a:schemeClr val="accent2"/>
              </a:solidFill>
              <a:ln w="9525">
                <a:solidFill>
                  <a:schemeClr val="tx1"/>
                </a:solidFill>
                <a:round/>
                <a:headEnd/>
                <a:tailEnd/>
              </a:ln>
            </p:spPr>
            <p:txBody>
              <a:bodyPr wrap="none" anchor="ctr"/>
              <a:lstStyle/>
              <a:p>
                <a:endParaRPr lang="ar-IQ"/>
              </a:p>
            </p:txBody>
          </p:sp>
          <p:sp>
            <p:nvSpPr>
              <p:cNvPr id="33814" name="Oval 12"/>
              <p:cNvSpPr>
                <a:spLocks noChangeArrowheads="1"/>
              </p:cNvSpPr>
              <p:nvPr/>
            </p:nvSpPr>
            <p:spPr bwMode="auto">
              <a:xfrm>
                <a:off x="2016" y="2832"/>
                <a:ext cx="144" cy="144"/>
              </a:xfrm>
              <a:prstGeom prst="ellipse">
                <a:avLst/>
              </a:prstGeom>
              <a:solidFill>
                <a:schemeClr val="accent2"/>
              </a:solidFill>
              <a:ln w="9525">
                <a:solidFill>
                  <a:schemeClr val="tx1"/>
                </a:solidFill>
                <a:round/>
                <a:headEnd/>
                <a:tailEnd/>
              </a:ln>
            </p:spPr>
            <p:txBody>
              <a:bodyPr wrap="none" anchor="ctr"/>
              <a:lstStyle/>
              <a:p>
                <a:endParaRPr lang="ar-IQ"/>
              </a:p>
            </p:txBody>
          </p:sp>
          <p:sp>
            <p:nvSpPr>
              <p:cNvPr id="33815" name="Oval 13"/>
              <p:cNvSpPr>
                <a:spLocks noChangeArrowheads="1"/>
              </p:cNvSpPr>
              <p:nvPr/>
            </p:nvSpPr>
            <p:spPr bwMode="auto">
              <a:xfrm>
                <a:off x="912" y="2832"/>
                <a:ext cx="144" cy="144"/>
              </a:xfrm>
              <a:prstGeom prst="ellipse">
                <a:avLst/>
              </a:prstGeom>
              <a:solidFill>
                <a:schemeClr val="accent2"/>
              </a:solidFill>
              <a:ln w="9525">
                <a:solidFill>
                  <a:schemeClr val="tx1"/>
                </a:solidFill>
                <a:round/>
                <a:headEnd/>
                <a:tailEnd/>
              </a:ln>
            </p:spPr>
            <p:txBody>
              <a:bodyPr wrap="none" anchor="ctr"/>
              <a:lstStyle/>
              <a:p>
                <a:endParaRPr lang="ar-IQ"/>
              </a:p>
            </p:txBody>
          </p:sp>
          <p:sp>
            <p:nvSpPr>
              <p:cNvPr id="33816" name="Oval 14"/>
              <p:cNvSpPr>
                <a:spLocks noChangeArrowheads="1"/>
              </p:cNvSpPr>
              <p:nvPr/>
            </p:nvSpPr>
            <p:spPr bwMode="auto">
              <a:xfrm>
                <a:off x="1680" y="3552"/>
                <a:ext cx="144" cy="144"/>
              </a:xfrm>
              <a:prstGeom prst="ellipse">
                <a:avLst/>
              </a:prstGeom>
              <a:solidFill>
                <a:schemeClr val="accent2"/>
              </a:solidFill>
              <a:ln w="9525">
                <a:solidFill>
                  <a:schemeClr val="tx1"/>
                </a:solidFill>
                <a:round/>
                <a:headEnd/>
                <a:tailEnd/>
              </a:ln>
            </p:spPr>
            <p:txBody>
              <a:bodyPr wrap="none" anchor="ctr"/>
              <a:lstStyle/>
              <a:p>
                <a:endParaRPr lang="ar-IQ"/>
              </a:p>
            </p:txBody>
          </p:sp>
          <p:sp>
            <p:nvSpPr>
              <p:cNvPr id="33817" name="Oval 15"/>
              <p:cNvSpPr>
                <a:spLocks noChangeArrowheads="1"/>
              </p:cNvSpPr>
              <p:nvPr/>
            </p:nvSpPr>
            <p:spPr bwMode="auto">
              <a:xfrm>
                <a:off x="3408" y="3552"/>
                <a:ext cx="144" cy="144"/>
              </a:xfrm>
              <a:prstGeom prst="ellipse">
                <a:avLst/>
              </a:prstGeom>
              <a:solidFill>
                <a:schemeClr val="accent2"/>
              </a:solidFill>
              <a:ln w="9525">
                <a:solidFill>
                  <a:schemeClr val="tx1"/>
                </a:solidFill>
                <a:round/>
                <a:headEnd/>
                <a:tailEnd/>
              </a:ln>
            </p:spPr>
            <p:txBody>
              <a:bodyPr wrap="none" anchor="ctr"/>
              <a:lstStyle/>
              <a:p>
                <a:endParaRPr lang="ar-IQ"/>
              </a:p>
            </p:txBody>
          </p:sp>
          <p:sp>
            <p:nvSpPr>
              <p:cNvPr id="33818" name="Oval 16"/>
              <p:cNvSpPr>
                <a:spLocks noChangeArrowheads="1"/>
              </p:cNvSpPr>
              <p:nvPr/>
            </p:nvSpPr>
            <p:spPr bwMode="auto">
              <a:xfrm>
                <a:off x="2400" y="3552"/>
                <a:ext cx="144" cy="144"/>
              </a:xfrm>
              <a:prstGeom prst="ellipse">
                <a:avLst/>
              </a:prstGeom>
              <a:solidFill>
                <a:schemeClr val="accent2"/>
              </a:solidFill>
              <a:ln w="9525">
                <a:solidFill>
                  <a:schemeClr val="tx1"/>
                </a:solidFill>
                <a:round/>
                <a:headEnd/>
                <a:tailEnd/>
              </a:ln>
            </p:spPr>
            <p:txBody>
              <a:bodyPr wrap="none" anchor="ctr"/>
              <a:lstStyle/>
              <a:p>
                <a:endParaRPr lang="ar-IQ"/>
              </a:p>
            </p:txBody>
          </p:sp>
          <p:sp>
            <p:nvSpPr>
              <p:cNvPr id="33819" name="Oval 17"/>
              <p:cNvSpPr>
                <a:spLocks noChangeArrowheads="1"/>
              </p:cNvSpPr>
              <p:nvPr/>
            </p:nvSpPr>
            <p:spPr bwMode="auto">
              <a:xfrm>
                <a:off x="1248" y="3552"/>
                <a:ext cx="144" cy="144"/>
              </a:xfrm>
              <a:prstGeom prst="ellipse">
                <a:avLst/>
              </a:prstGeom>
              <a:solidFill>
                <a:schemeClr val="accent2"/>
              </a:solidFill>
              <a:ln w="9525">
                <a:solidFill>
                  <a:schemeClr val="tx1"/>
                </a:solidFill>
                <a:round/>
                <a:headEnd/>
                <a:tailEnd/>
              </a:ln>
            </p:spPr>
            <p:txBody>
              <a:bodyPr wrap="none" anchor="ctr"/>
              <a:lstStyle/>
              <a:p>
                <a:endParaRPr lang="ar-IQ"/>
              </a:p>
            </p:txBody>
          </p:sp>
          <p:sp>
            <p:nvSpPr>
              <p:cNvPr id="33820" name="Oval 18"/>
              <p:cNvSpPr>
                <a:spLocks noChangeArrowheads="1"/>
              </p:cNvSpPr>
              <p:nvPr/>
            </p:nvSpPr>
            <p:spPr bwMode="auto">
              <a:xfrm>
                <a:off x="576" y="3552"/>
                <a:ext cx="144" cy="144"/>
              </a:xfrm>
              <a:prstGeom prst="ellipse">
                <a:avLst/>
              </a:prstGeom>
              <a:solidFill>
                <a:schemeClr val="accent2"/>
              </a:solidFill>
              <a:ln w="9525">
                <a:solidFill>
                  <a:schemeClr val="tx1"/>
                </a:solidFill>
                <a:round/>
                <a:headEnd/>
                <a:tailEnd/>
              </a:ln>
            </p:spPr>
            <p:txBody>
              <a:bodyPr wrap="none" anchor="ctr"/>
              <a:lstStyle/>
              <a:p>
                <a:endParaRPr lang="ar-IQ"/>
              </a:p>
            </p:txBody>
          </p:sp>
          <p:sp>
            <p:nvSpPr>
              <p:cNvPr id="33821" name="Line 19"/>
              <p:cNvSpPr>
                <a:spLocks noChangeShapeType="1"/>
              </p:cNvSpPr>
              <p:nvPr/>
            </p:nvSpPr>
            <p:spPr bwMode="auto">
              <a:xfrm flipH="1">
                <a:off x="1580" y="1728"/>
                <a:ext cx="1204" cy="518"/>
              </a:xfrm>
              <a:prstGeom prst="line">
                <a:avLst/>
              </a:prstGeom>
              <a:noFill/>
              <a:ln w="9525">
                <a:solidFill>
                  <a:schemeClr val="tx1"/>
                </a:solidFill>
                <a:round/>
                <a:headEnd/>
                <a:tailEnd type="triangle" w="med" len="med"/>
              </a:ln>
            </p:spPr>
            <p:txBody>
              <a:bodyPr wrap="none"/>
              <a:lstStyle/>
              <a:p>
                <a:endParaRPr lang="ar-IQ"/>
              </a:p>
            </p:txBody>
          </p:sp>
          <p:sp>
            <p:nvSpPr>
              <p:cNvPr id="33822" name="Line 20"/>
              <p:cNvSpPr>
                <a:spLocks noChangeShapeType="1"/>
              </p:cNvSpPr>
              <p:nvPr/>
            </p:nvSpPr>
            <p:spPr bwMode="auto">
              <a:xfrm>
                <a:off x="2905" y="1744"/>
                <a:ext cx="1267" cy="502"/>
              </a:xfrm>
              <a:prstGeom prst="line">
                <a:avLst/>
              </a:prstGeom>
              <a:noFill/>
              <a:ln w="9525">
                <a:solidFill>
                  <a:schemeClr val="tx1"/>
                </a:solidFill>
                <a:round/>
                <a:headEnd/>
                <a:tailEnd type="triangle" w="med" len="med"/>
              </a:ln>
            </p:spPr>
            <p:txBody>
              <a:bodyPr wrap="none"/>
              <a:lstStyle/>
              <a:p>
                <a:endParaRPr lang="ar-IQ"/>
              </a:p>
            </p:txBody>
          </p:sp>
          <p:sp>
            <p:nvSpPr>
              <p:cNvPr id="33823" name="Line 21"/>
              <p:cNvSpPr>
                <a:spLocks noChangeShapeType="1"/>
              </p:cNvSpPr>
              <p:nvPr/>
            </p:nvSpPr>
            <p:spPr bwMode="auto">
              <a:xfrm flipH="1">
                <a:off x="1037" y="2329"/>
                <a:ext cx="428" cy="526"/>
              </a:xfrm>
              <a:prstGeom prst="line">
                <a:avLst/>
              </a:prstGeom>
              <a:noFill/>
              <a:ln w="9525">
                <a:solidFill>
                  <a:schemeClr val="tx1"/>
                </a:solidFill>
                <a:round/>
                <a:headEnd/>
                <a:tailEnd type="triangle" w="med" len="med"/>
              </a:ln>
            </p:spPr>
            <p:txBody>
              <a:bodyPr wrap="none"/>
              <a:lstStyle/>
              <a:p>
                <a:endParaRPr lang="ar-IQ"/>
              </a:p>
            </p:txBody>
          </p:sp>
          <p:sp>
            <p:nvSpPr>
              <p:cNvPr id="33824" name="Line 22"/>
              <p:cNvSpPr>
                <a:spLocks noChangeShapeType="1"/>
              </p:cNvSpPr>
              <p:nvPr/>
            </p:nvSpPr>
            <p:spPr bwMode="auto">
              <a:xfrm>
                <a:off x="1580" y="2329"/>
                <a:ext cx="452" cy="518"/>
              </a:xfrm>
              <a:prstGeom prst="line">
                <a:avLst/>
              </a:prstGeom>
              <a:noFill/>
              <a:ln w="9525">
                <a:solidFill>
                  <a:schemeClr val="tx1"/>
                </a:solidFill>
                <a:round/>
                <a:headEnd/>
                <a:tailEnd type="triangle" w="med" len="med"/>
              </a:ln>
            </p:spPr>
            <p:txBody>
              <a:bodyPr wrap="none"/>
              <a:lstStyle/>
              <a:p>
                <a:endParaRPr lang="ar-IQ"/>
              </a:p>
            </p:txBody>
          </p:sp>
          <p:sp>
            <p:nvSpPr>
              <p:cNvPr id="33825" name="Line 23"/>
              <p:cNvSpPr>
                <a:spLocks noChangeShapeType="1"/>
              </p:cNvSpPr>
              <p:nvPr/>
            </p:nvSpPr>
            <p:spPr bwMode="auto">
              <a:xfrm>
                <a:off x="4295" y="2337"/>
                <a:ext cx="486" cy="502"/>
              </a:xfrm>
              <a:prstGeom prst="line">
                <a:avLst/>
              </a:prstGeom>
              <a:noFill/>
              <a:ln w="9525">
                <a:solidFill>
                  <a:schemeClr val="tx1"/>
                </a:solidFill>
                <a:round/>
                <a:headEnd/>
                <a:tailEnd type="triangle" w="med" len="med"/>
              </a:ln>
            </p:spPr>
            <p:txBody>
              <a:bodyPr wrap="none"/>
              <a:lstStyle/>
              <a:p>
                <a:endParaRPr lang="ar-IQ"/>
              </a:p>
            </p:txBody>
          </p:sp>
          <p:sp>
            <p:nvSpPr>
              <p:cNvPr id="33826" name="Line 24"/>
              <p:cNvSpPr>
                <a:spLocks noChangeShapeType="1"/>
              </p:cNvSpPr>
              <p:nvPr/>
            </p:nvSpPr>
            <p:spPr bwMode="auto">
              <a:xfrm flipH="1">
                <a:off x="3818" y="2345"/>
                <a:ext cx="403" cy="502"/>
              </a:xfrm>
              <a:prstGeom prst="line">
                <a:avLst/>
              </a:prstGeom>
              <a:noFill/>
              <a:ln w="9525">
                <a:solidFill>
                  <a:schemeClr val="tx1"/>
                </a:solidFill>
                <a:round/>
                <a:headEnd/>
                <a:tailEnd type="triangle" w="med" len="med"/>
              </a:ln>
            </p:spPr>
            <p:txBody>
              <a:bodyPr wrap="none"/>
              <a:lstStyle/>
              <a:p>
                <a:endParaRPr lang="ar-IQ"/>
              </a:p>
            </p:txBody>
          </p:sp>
          <p:sp>
            <p:nvSpPr>
              <p:cNvPr id="33827" name="Line 25"/>
              <p:cNvSpPr>
                <a:spLocks noChangeShapeType="1"/>
              </p:cNvSpPr>
              <p:nvPr/>
            </p:nvSpPr>
            <p:spPr bwMode="auto">
              <a:xfrm flipH="1">
                <a:off x="667" y="2962"/>
                <a:ext cx="279" cy="593"/>
              </a:xfrm>
              <a:prstGeom prst="line">
                <a:avLst/>
              </a:prstGeom>
              <a:noFill/>
              <a:ln w="9525">
                <a:solidFill>
                  <a:schemeClr val="tx1"/>
                </a:solidFill>
                <a:round/>
                <a:headEnd/>
                <a:tailEnd type="triangle" w="med" len="med"/>
              </a:ln>
            </p:spPr>
            <p:txBody>
              <a:bodyPr wrap="none"/>
              <a:lstStyle/>
              <a:p>
                <a:endParaRPr lang="ar-IQ"/>
              </a:p>
            </p:txBody>
          </p:sp>
          <p:sp>
            <p:nvSpPr>
              <p:cNvPr id="33828" name="Line 26"/>
              <p:cNvSpPr>
                <a:spLocks noChangeShapeType="1"/>
              </p:cNvSpPr>
              <p:nvPr/>
            </p:nvSpPr>
            <p:spPr bwMode="auto">
              <a:xfrm>
                <a:off x="1012" y="2971"/>
                <a:ext cx="280" cy="584"/>
              </a:xfrm>
              <a:prstGeom prst="line">
                <a:avLst/>
              </a:prstGeom>
              <a:noFill/>
              <a:ln w="9525">
                <a:solidFill>
                  <a:schemeClr val="tx1"/>
                </a:solidFill>
                <a:round/>
                <a:headEnd/>
                <a:tailEnd type="triangle" w="med" len="med"/>
              </a:ln>
            </p:spPr>
            <p:txBody>
              <a:bodyPr wrap="none"/>
              <a:lstStyle/>
              <a:p>
                <a:endParaRPr lang="ar-IQ"/>
              </a:p>
            </p:txBody>
          </p:sp>
          <p:sp>
            <p:nvSpPr>
              <p:cNvPr id="33829" name="Line 27"/>
              <p:cNvSpPr>
                <a:spLocks noChangeShapeType="1"/>
              </p:cNvSpPr>
              <p:nvPr/>
            </p:nvSpPr>
            <p:spPr bwMode="auto">
              <a:xfrm flipH="1">
                <a:off x="1761" y="2971"/>
                <a:ext cx="288" cy="592"/>
              </a:xfrm>
              <a:prstGeom prst="line">
                <a:avLst/>
              </a:prstGeom>
              <a:noFill/>
              <a:ln w="9525">
                <a:solidFill>
                  <a:schemeClr val="tx1"/>
                </a:solidFill>
                <a:round/>
                <a:headEnd/>
                <a:tailEnd type="triangle" w="med" len="med"/>
              </a:ln>
            </p:spPr>
            <p:txBody>
              <a:bodyPr wrap="none"/>
              <a:lstStyle/>
              <a:p>
                <a:endParaRPr lang="ar-IQ"/>
              </a:p>
            </p:txBody>
          </p:sp>
          <p:sp>
            <p:nvSpPr>
              <p:cNvPr id="33830" name="Line 28"/>
              <p:cNvSpPr>
                <a:spLocks noChangeShapeType="1"/>
              </p:cNvSpPr>
              <p:nvPr/>
            </p:nvSpPr>
            <p:spPr bwMode="auto">
              <a:xfrm>
                <a:off x="2115" y="2971"/>
                <a:ext cx="321" cy="592"/>
              </a:xfrm>
              <a:prstGeom prst="line">
                <a:avLst/>
              </a:prstGeom>
              <a:noFill/>
              <a:ln w="9525">
                <a:solidFill>
                  <a:schemeClr val="tx1"/>
                </a:solidFill>
                <a:round/>
                <a:headEnd/>
                <a:tailEnd type="triangle" w="med" len="med"/>
              </a:ln>
            </p:spPr>
            <p:txBody>
              <a:bodyPr wrap="none"/>
              <a:lstStyle/>
              <a:p>
                <a:endParaRPr lang="ar-IQ"/>
              </a:p>
            </p:txBody>
          </p:sp>
          <p:sp>
            <p:nvSpPr>
              <p:cNvPr id="33831" name="Oval 29"/>
              <p:cNvSpPr>
                <a:spLocks noChangeArrowheads="1"/>
              </p:cNvSpPr>
              <p:nvPr/>
            </p:nvSpPr>
            <p:spPr bwMode="auto">
              <a:xfrm>
                <a:off x="2784" y="1632"/>
                <a:ext cx="144" cy="144"/>
              </a:xfrm>
              <a:prstGeom prst="ellipse">
                <a:avLst/>
              </a:prstGeom>
              <a:solidFill>
                <a:srgbClr val="FF3300"/>
              </a:solidFill>
              <a:ln w="9525">
                <a:solidFill>
                  <a:schemeClr val="tx1"/>
                </a:solidFill>
                <a:round/>
                <a:headEnd/>
                <a:tailEnd/>
              </a:ln>
            </p:spPr>
            <p:txBody>
              <a:bodyPr wrap="none" anchor="ctr"/>
              <a:lstStyle/>
              <a:p>
                <a:endParaRPr lang="ar-IQ"/>
              </a:p>
            </p:txBody>
          </p:sp>
          <p:grpSp>
            <p:nvGrpSpPr>
              <p:cNvPr id="4" name="Group 30"/>
              <p:cNvGrpSpPr>
                <a:grpSpLocks/>
              </p:cNvGrpSpPr>
              <p:nvPr/>
            </p:nvGrpSpPr>
            <p:grpSpPr bwMode="auto">
              <a:xfrm>
                <a:off x="3984" y="3552"/>
                <a:ext cx="144" cy="144"/>
                <a:chOff x="4176" y="3552"/>
                <a:chExt cx="144" cy="144"/>
              </a:xfrm>
            </p:grpSpPr>
            <p:sp>
              <p:nvSpPr>
                <p:cNvPr id="33839" name="Oval 31"/>
                <p:cNvSpPr>
                  <a:spLocks noChangeArrowheads="1"/>
                </p:cNvSpPr>
                <p:nvPr/>
              </p:nvSpPr>
              <p:spPr bwMode="auto">
                <a:xfrm>
                  <a:off x="4176" y="3552"/>
                  <a:ext cx="144" cy="144"/>
                </a:xfrm>
                <a:prstGeom prst="ellipse">
                  <a:avLst/>
                </a:prstGeom>
                <a:solidFill>
                  <a:schemeClr val="accent2"/>
                </a:solidFill>
                <a:ln w="9525">
                  <a:solidFill>
                    <a:schemeClr val="tx1"/>
                  </a:solidFill>
                  <a:round/>
                  <a:headEnd/>
                  <a:tailEnd/>
                </a:ln>
              </p:spPr>
              <p:txBody>
                <a:bodyPr wrap="none" anchor="ctr"/>
                <a:lstStyle/>
                <a:p>
                  <a:endParaRPr lang="ar-IQ"/>
                </a:p>
              </p:txBody>
            </p:sp>
            <p:sp>
              <p:nvSpPr>
                <p:cNvPr id="33840" name="Oval 32"/>
                <p:cNvSpPr>
                  <a:spLocks noChangeArrowheads="1"/>
                </p:cNvSpPr>
                <p:nvPr/>
              </p:nvSpPr>
              <p:spPr bwMode="auto">
                <a:xfrm>
                  <a:off x="4176" y="3552"/>
                  <a:ext cx="144" cy="144"/>
                </a:xfrm>
                <a:prstGeom prst="ellipse">
                  <a:avLst/>
                </a:prstGeom>
                <a:solidFill>
                  <a:srgbClr val="33CC33"/>
                </a:solidFill>
                <a:ln w="9525">
                  <a:solidFill>
                    <a:schemeClr val="tx1"/>
                  </a:solidFill>
                  <a:round/>
                  <a:headEnd/>
                  <a:tailEnd/>
                </a:ln>
              </p:spPr>
              <p:txBody>
                <a:bodyPr wrap="none" anchor="ctr"/>
                <a:lstStyle/>
                <a:p>
                  <a:endParaRPr lang="ar-IQ"/>
                </a:p>
              </p:txBody>
            </p:sp>
          </p:grpSp>
          <p:sp>
            <p:nvSpPr>
              <p:cNvPr id="33833" name="Oval 33"/>
              <p:cNvSpPr>
                <a:spLocks noChangeArrowheads="1"/>
              </p:cNvSpPr>
              <p:nvPr/>
            </p:nvSpPr>
            <p:spPr bwMode="auto">
              <a:xfrm>
                <a:off x="4512" y="3552"/>
                <a:ext cx="144" cy="144"/>
              </a:xfrm>
              <a:prstGeom prst="ellipse">
                <a:avLst/>
              </a:prstGeom>
              <a:solidFill>
                <a:schemeClr val="accent2"/>
              </a:solidFill>
              <a:ln w="9525">
                <a:solidFill>
                  <a:schemeClr val="tx1"/>
                </a:solidFill>
                <a:round/>
                <a:headEnd/>
                <a:tailEnd/>
              </a:ln>
            </p:spPr>
            <p:txBody>
              <a:bodyPr wrap="none" anchor="ctr"/>
              <a:lstStyle/>
              <a:p>
                <a:endParaRPr lang="ar-IQ"/>
              </a:p>
            </p:txBody>
          </p:sp>
          <p:sp>
            <p:nvSpPr>
              <p:cNvPr id="33834" name="Oval 34"/>
              <p:cNvSpPr>
                <a:spLocks noChangeArrowheads="1"/>
              </p:cNvSpPr>
              <p:nvPr/>
            </p:nvSpPr>
            <p:spPr bwMode="auto">
              <a:xfrm>
                <a:off x="5088" y="3552"/>
                <a:ext cx="144" cy="144"/>
              </a:xfrm>
              <a:prstGeom prst="ellipse">
                <a:avLst/>
              </a:prstGeom>
              <a:solidFill>
                <a:schemeClr val="accent2"/>
              </a:solidFill>
              <a:ln w="9525">
                <a:solidFill>
                  <a:schemeClr val="tx1"/>
                </a:solidFill>
                <a:round/>
                <a:headEnd/>
                <a:tailEnd/>
              </a:ln>
            </p:spPr>
            <p:txBody>
              <a:bodyPr wrap="none" anchor="ctr"/>
              <a:lstStyle/>
              <a:p>
                <a:endParaRPr lang="ar-IQ"/>
              </a:p>
            </p:txBody>
          </p:sp>
          <p:sp>
            <p:nvSpPr>
              <p:cNvPr id="33835" name="Line 35"/>
              <p:cNvSpPr>
                <a:spLocks noChangeShapeType="1"/>
              </p:cNvSpPr>
              <p:nvPr/>
            </p:nvSpPr>
            <p:spPr bwMode="auto">
              <a:xfrm flipH="1">
                <a:off x="3497" y="2962"/>
                <a:ext cx="222" cy="601"/>
              </a:xfrm>
              <a:prstGeom prst="line">
                <a:avLst/>
              </a:prstGeom>
              <a:noFill/>
              <a:ln w="9525">
                <a:solidFill>
                  <a:schemeClr val="tx1"/>
                </a:solidFill>
                <a:round/>
                <a:headEnd/>
                <a:tailEnd type="triangle" w="med" len="med"/>
              </a:ln>
            </p:spPr>
            <p:txBody>
              <a:bodyPr wrap="none"/>
              <a:lstStyle/>
              <a:p>
                <a:endParaRPr lang="ar-IQ"/>
              </a:p>
            </p:txBody>
          </p:sp>
          <p:sp>
            <p:nvSpPr>
              <p:cNvPr id="33836" name="Line 36"/>
              <p:cNvSpPr>
                <a:spLocks noChangeShapeType="1"/>
              </p:cNvSpPr>
              <p:nvPr/>
            </p:nvSpPr>
            <p:spPr bwMode="auto">
              <a:xfrm>
                <a:off x="3818" y="2954"/>
                <a:ext cx="222" cy="601"/>
              </a:xfrm>
              <a:prstGeom prst="line">
                <a:avLst/>
              </a:prstGeom>
              <a:noFill/>
              <a:ln w="9525">
                <a:solidFill>
                  <a:schemeClr val="tx1"/>
                </a:solidFill>
                <a:round/>
                <a:headEnd/>
                <a:tailEnd type="triangle" w="med" len="med"/>
              </a:ln>
            </p:spPr>
            <p:txBody>
              <a:bodyPr wrap="none"/>
              <a:lstStyle/>
              <a:p>
                <a:endParaRPr lang="ar-IQ"/>
              </a:p>
            </p:txBody>
          </p:sp>
          <p:sp>
            <p:nvSpPr>
              <p:cNvPr id="33837" name="Line 37"/>
              <p:cNvSpPr>
                <a:spLocks noChangeShapeType="1"/>
              </p:cNvSpPr>
              <p:nvPr/>
            </p:nvSpPr>
            <p:spPr bwMode="auto">
              <a:xfrm flipH="1">
                <a:off x="4583" y="2971"/>
                <a:ext cx="206" cy="584"/>
              </a:xfrm>
              <a:prstGeom prst="line">
                <a:avLst/>
              </a:prstGeom>
              <a:noFill/>
              <a:ln w="9525">
                <a:solidFill>
                  <a:schemeClr val="tx1"/>
                </a:solidFill>
                <a:round/>
                <a:headEnd/>
                <a:tailEnd type="triangle" w="med" len="med"/>
              </a:ln>
            </p:spPr>
            <p:txBody>
              <a:bodyPr wrap="none"/>
              <a:lstStyle/>
              <a:p>
                <a:endParaRPr lang="ar-IQ"/>
              </a:p>
            </p:txBody>
          </p:sp>
          <p:sp>
            <p:nvSpPr>
              <p:cNvPr id="33838" name="Line 38"/>
              <p:cNvSpPr>
                <a:spLocks noChangeShapeType="1"/>
              </p:cNvSpPr>
              <p:nvPr/>
            </p:nvSpPr>
            <p:spPr bwMode="auto">
              <a:xfrm>
                <a:off x="4880" y="2962"/>
                <a:ext cx="246" cy="601"/>
              </a:xfrm>
              <a:prstGeom prst="line">
                <a:avLst/>
              </a:prstGeom>
              <a:noFill/>
              <a:ln w="9525">
                <a:solidFill>
                  <a:schemeClr val="tx1"/>
                </a:solidFill>
                <a:round/>
                <a:headEnd/>
                <a:tailEnd type="triangle" w="med" len="med"/>
              </a:ln>
            </p:spPr>
            <p:txBody>
              <a:bodyPr wrap="none"/>
              <a:lstStyle/>
              <a:p>
                <a:endParaRPr lang="ar-IQ"/>
              </a:p>
            </p:txBody>
          </p:sp>
        </p:grpSp>
        <p:sp>
          <p:nvSpPr>
            <p:cNvPr id="33805" name="Text Box 39"/>
            <p:cNvSpPr txBox="1">
              <a:spLocks noChangeArrowheads="1"/>
            </p:cNvSpPr>
            <p:nvPr/>
          </p:nvSpPr>
          <p:spPr bwMode="auto">
            <a:xfrm>
              <a:off x="1248" y="2064"/>
              <a:ext cx="221" cy="288"/>
            </a:xfrm>
            <a:prstGeom prst="rect">
              <a:avLst/>
            </a:prstGeom>
            <a:noFill/>
            <a:ln w="9525">
              <a:noFill/>
              <a:miter lim="800000"/>
              <a:headEnd/>
              <a:tailEnd/>
            </a:ln>
          </p:spPr>
          <p:txBody>
            <a:bodyPr wrap="none">
              <a:spAutoFit/>
            </a:bodyPr>
            <a:lstStyle/>
            <a:p>
              <a:r>
                <a:rPr lang="en-US" sz="2400">
                  <a:latin typeface="Tahoma" pitchFamily="34" charset="0"/>
                </a:rPr>
                <a:t>2</a:t>
              </a:r>
            </a:p>
          </p:txBody>
        </p:sp>
        <p:sp>
          <p:nvSpPr>
            <p:cNvPr id="33806" name="Text Box 40"/>
            <p:cNvSpPr txBox="1">
              <a:spLocks noChangeArrowheads="1"/>
            </p:cNvSpPr>
            <p:nvPr/>
          </p:nvSpPr>
          <p:spPr bwMode="auto">
            <a:xfrm>
              <a:off x="4320" y="2064"/>
              <a:ext cx="221" cy="288"/>
            </a:xfrm>
            <a:prstGeom prst="rect">
              <a:avLst/>
            </a:prstGeom>
            <a:noFill/>
            <a:ln w="9525">
              <a:noFill/>
              <a:miter lim="800000"/>
              <a:headEnd/>
              <a:tailEnd/>
            </a:ln>
          </p:spPr>
          <p:txBody>
            <a:bodyPr wrap="none">
              <a:spAutoFit/>
            </a:bodyPr>
            <a:lstStyle/>
            <a:p>
              <a:r>
                <a:rPr lang="en-US" sz="2400">
                  <a:latin typeface="Tahoma" pitchFamily="34" charset="0"/>
                </a:rPr>
                <a:t>3</a:t>
              </a:r>
            </a:p>
          </p:txBody>
        </p:sp>
        <p:sp>
          <p:nvSpPr>
            <p:cNvPr id="33807" name="Text Box 41"/>
            <p:cNvSpPr txBox="1">
              <a:spLocks noChangeArrowheads="1"/>
            </p:cNvSpPr>
            <p:nvPr/>
          </p:nvSpPr>
          <p:spPr bwMode="auto">
            <a:xfrm>
              <a:off x="720" y="2640"/>
              <a:ext cx="221" cy="288"/>
            </a:xfrm>
            <a:prstGeom prst="rect">
              <a:avLst/>
            </a:prstGeom>
            <a:noFill/>
            <a:ln w="9525">
              <a:noFill/>
              <a:miter lim="800000"/>
              <a:headEnd/>
              <a:tailEnd/>
            </a:ln>
          </p:spPr>
          <p:txBody>
            <a:bodyPr wrap="none">
              <a:spAutoFit/>
            </a:bodyPr>
            <a:lstStyle/>
            <a:p>
              <a:r>
                <a:rPr lang="en-US" sz="2400">
                  <a:latin typeface="Tahoma" pitchFamily="34" charset="0"/>
                </a:rPr>
                <a:t>4</a:t>
              </a:r>
            </a:p>
          </p:txBody>
        </p:sp>
        <p:sp>
          <p:nvSpPr>
            <p:cNvPr id="33808" name="Text Box 42"/>
            <p:cNvSpPr txBox="1">
              <a:spLocks noChangeArrowheads="1"/>
            </p:cNvSpPr>
            <p:nvPr/>
          </p:nvSpPr>
          <p:spPr bwMode="auto">
            <a:xfrm>
              <a:off x="2112" y="2640"/>
              <a:ext cx="221" cy="288"/>
            </a:xfrm>
            <a:prstGeom prst="rect">
              <a:avLst/>
            </a:prstGeom>
            <a:noFill/>
            <a:ln w="9525">
              <a:noFill/>
              <a:miter lim="800000"/>
              <a:headEnd/>
              <a:tailEnd/>
            </a:ln>
          </p:spPr>
          <p:txBody>
            <a:bodyPr wrap="none">
              <a:spAutoFit/>
            </a:bodyPr>
            <a:lstStyle/>
            <a:p>
              <a:r>
                <a:rPr lang="en-US" sz="2400">
                  <a:latin typeface="Tahoma" pitchFamily="34" charset="0"/>
                </a:rPr>
                <a:t>5</a:t>
              </a:r>
            </a:p>
          </p:txBody>
        </p:sp>
      </p:grpSp>
      <p:grpSp>
        <p:nvGrpSpPr>
          <p:cNvPr id="5" name="Group 43"/>
          <p:cNvGrpSpPr>
            <a:grpSpLocks/>
          </p:cNvGrpSpPr>
          <p:nvPr/>
        </p:nvGrpSpPr>
        <p:grpSpPr bwMode="auto">
          <a:xfrm>
            <a:off x="1752600" y="3429000"/>
            <a:ext cx="3916363" cy="609600"/>
            <a:chOff x="1104" y="2160"/>
            <a:chExt cx="2467" cy="384"/>
          </a:xfrm>
        </p:grpSpPr>
        <p:sp>
          <p:nvSpPr>
            <p:cNvPr id="33802" name="AutoShape 44"/>
            <p:cNvSpPr>
              <a:spLocks noChangeArrowheads="1"/>
            </p:cNvSpPr>
            <p:nvPr/>
          </p:nvSpPr>
          <p:spPr bwMode="auto">
            <a:xfrm>
              <a:off x="1104" y="2160"/>
              <a:ext cx="144" cy="96"/>
            </a:xfrm>
            <a:prstGeom prst="chevron">
              <a:avLst>
                <a:gd name="adj" fmla="val 37500"/>
              </a:avLst>
            </a:prstGeom>
            <a:solidFill>
              <a:srgbClr val="3366FF"/>
            </a:solidFill>
            <a:ln w="9525">
              <a:solidFill>
                <a:schemeClr val="tx1"/>
              </a:solidFill>
              <a:miter lim="800000"/>
              <a:headEnd/>
              <a:tailEnd/>
            </a:ln>
          </p:spPr>
          <p:txBody>
            <a:bodyPr wrap="none" anchor="ctr"/>
            <a:lstStyle/>
            <a:p>
              <a:endParaRPr lang="ar-IQ"/>
            </a:p>
          </p:txBody>
        </p:sp>
        <p:sp>
          <p:nvSpPr>
            <p:cNvPr id="33803" name="Text Box 45"/>
            <p:cNvSpPr txBox="1">
              <a:spLocks noChangeArrowheads="1"/>
            </p:cNvSpPr>
            <p:nvPr/>
          </p:nvSpPr>
          <p:spPr bwMode="auto">
            <a:xfrm>
              <a:off x="2064" y="2256"/>
              <a:ext cx="1507" cy="288"/>
            </a:xfrm>
            <a:prstGeom prst="rect">
              <a:avLst/>
            </a:prstGeom>
            <a:noFill/>
            <a:ln w="9525">
              <a:noFill/>
              <a:miter lim="800000"/>
              <a:headEnd/>
              <a:tailEnd/>
            </a:ln>
          </p:spPr>
          <p:txBody>
            <a:bodyPr wrap="none">
              <a:spAutoFit/>
            </a:bodyPr>
            <a:lstStyle/>
            <a:p>
              <a:r>
                <a:rPr lang="en-US" sz="2400">
                  <a:latin typeface="Tahoma" pitchFamily="34" charset="0"/>
                </a:rPr>
                <a:t>FRINGE = (2, 3)</a:t>
              </a:r>
            </a:p>
          </p:txBody>
        </p:sp>
      </p:grpSp>
      <p:sp>
        <p:nvSpPr>
          <p:cNvPr id="33799" name="Oval 46"/>
          <p:cNvSpPr>
            <a:spLocks noChangeArrowheads="1"/>
          </p:cNvSpPr>
          <p:nvPr/>
        </p:nvSpPr>
        <p:spPr bwMode="auto">
          <a:xfrm>
            <a:off x="6629400" y="3505200"/>
            <a:ext cx="228600" cy="228600"/>
          </a:xfrm>
          <a:prstGeom prst="ellipse">
            <a:avLst/>
          </a:prstGeom>
          <a:solidFill>
            <a:schemeClr val="accent1"/>
          </a:solidFill>
          <a:ln w="9525">
            <a:solidFill>
              <a:schemeClr val="tx1"/>
            </a:solidFill>
            <a:round/>
            <a:headEnd/>
            <a:tailEnd/>
          </a:ln>
        </p:spPr>
        <p:txBody>
          <a:bodyPr wrap="none" anchor="ctr"/>
          <a:lstStyle/>
          <a:p>
            <a:endParaRPr lang="ar-IQ"/>
          </a:p>
        </p:txBody>
      </p:sp>
      <p:sp>
        <p:nvSpPr>
          <p:cNvPr id="33800" name="Oval 47"/>
          <p:cNvSpPr>
            <a:spLocks noChangeArrowheads="1"/>
          </p:cNvSpPr>
          <p:nvPr/>
        </p:nvSpPr>
        <p:spPr bwMode="auto">
          <a:xfrm>
            <a:off x="2286000" y="3505200"/>
            <a:ext cx="228600" cy="228600"/>
          </a:xfrm>
          <a:prstGeom prst="ellipse">
            <a:avLst/>
          </a:prstGeom>
          <a:solidFill>
            <a:schemeClr val="accent1"/>
          </a:solidFill>
          <a:ln w="9525">
            <a:solidFill>
              <a:schemeClr val="tx1"/>
            </a:solidFill>
            <a:round/>
            <a:headEnd/>
            <a:tailEnd/>
          </a:ln>
        </p:spPr>
        <p:txBody>
          <a:bodyPr wrap="none" anchor="ctr"/>
          <a:lstStyle/>
          <a:p>
            <a:endParaRPr lang="ar-IQ"/>
          </a:p>
        </p:txBody>
      </p:sp>
      <p:sp>
        <p:nvSpPr>
          <p:cNvPr id="33801" name="Oval 48"/>
          <p:cNvSpPr>
            <a:spLocks noChangeArrowheads="1"/>
          </p:cNvSpPr>
          <p:nvPr/>
        </p:nvSpPr>
        <p:spPr bwMode="auto">
          <a:xfrm>
            <a:off x="4419600" y="2590800"/>
            <a:ext cx="228600" cy="228600"/>
          </a:xfrm>
          <a:prstGeom prst="ellipse">
            <a:avLst/>
          </a:prstGeom>
          <a:solidFill>
            <a:schemeClr val="tx2"/>
          </a:solidFill>
          <a:ln w="9525">
            <a:solidFill>
              <a:schemeClr val="tx1"/>
            </a:solidFill>
            <a:round/>
            <a:headEnd/>
            <a:tailEnd/>
          </a:ln>
        </p:spPr>
        <p:txBody>
          <a:bodyPr wrap="none" anchor="ctr"/>
          <a:lstStyle/>
          <a:p>
            <a:endParaRPr lang="ar-IQ"/>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279</TotalTime>
  <Words>2393</Words>
  <Application>Microsoft Office PowerPoint</Application>
  <PresentationFormat>On-screen Show (4:3)</PresentationFormat>
  <Paragraphs>223</Paragraphs>
  <Slides>55</Slides>
  <Notes>2</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Office Theme</vt:lpstr>
      <vt:lpstr>Slide 1</vt:lpstr>
      <vt:lpstr>Slide 2</vt:lpstr>
      <vt:lpstr>Slide 3</vt:lpstr>
      <vt:lpstr>Slide 4</vt:lpstr>
      <vt:lpstr>Slide 5</vt:lpstr>
      <vt:lpstr>Slide 6</vt:lpstr>
      <vt:lpstr>Slide 7</vt:lpstr>
      <vt:lpstr>Slide 8</vt:lpstr>
      <vt:lpstr>Depth-First Strategy</vt:lpstr>
      <vt:lpstr>Depth-First Strategy</vt:lpstr>
      <vt:lpstr>Depth-First Strategy</vt:lpstr>
      <vt:lpstr>Depth-First Strategy</vt:lpstr>
      <vt:lpstr>Depth-First Strategy</vt:lpstr>
      <vt:lpstr>Depth-First Strategy</vt:lpstr>
      <vt:lpstr>Depth-First Strategy</vt:lpstr>
      <vt:lpstr>Depth-First Strategy</vt:lpstr>
      <vt:lpstr>Depth-First Strategy</vt:lpstr>
      <vt:lpstr>Depth-First Strategy</vt:lpstr>
      <vt:lpstr> Depth-First Search </vt:lpstr>
      <vt:lpstr>Depth-First Search</vt:lpstr>
      <vt:lpstr>Breadth-First Search</vt:lpstr>
      <vt:lpstr>Breadth-First Search</vt:lpstr>
      <vt:lpstr>Breadth-First Strategy</vt:lpstr>
      <vt:lpstr>Breadth-First Strategy</vt:lpstr>
      <vt:lpstr>Breadth-First Strategy</vt:lpstr>
      <vt:lpstr>Breadth-First Strategy</vt:lpstr>
      <vt:lpstr>Breadth-First Search</vt:lpstr>
      <vt:lpstr>Comparison between Depth-First and Breadth-First Search</vt:lpstr>
      <vt:lpstr>Infinite path</vt:lpstr>
      <vt:lpstr>Properties of Search Methods</vt:lpstr>
      <vt:lpstr>Complexity</vt:lpstr>
      <vt:lpstr>Complexity</vt:lpstr>
      <vt:lpstr>Complexity</vt:lpstr>
      <vt:lpstr>Complexity</vt:lpstr>
      <vt:lpstr>Completeness</vt:lpstr>
      <vt:lpstr>Completeness</vt:lpstr>
      <vt:lpstr>Optimality</vt:lpstr>
      <vt:lpstr>Optimality</vt:lpstr>
      <vt:lpstr>Irrevocability</vt:lpstr>
      <vt:lpstr>Why Humans Use Depth-First Search?</vt:lpstr>
      <vt:lpstr>Example : Traversing a Maze</vt:lpstr>
      <vt:lpstr>Slide 42</vt:lpstr>
      <vt:lpstr>Traversing a Maze</vt:lpstr>
      <vt:lpstr>Slide 44</vt:lpstr>
      <vt:lpstr>Slide 45</vt:lpstr>
      <vt:lpstr>Traversing a Maze</vt:lpstr>
      <vt:lpstr>Slide 47</vt:lpstr>
      <vt:lpstr>Implementing Depth-First and Breadth-First Search</vt:lpstr>
      <vt:lpstr>Slide 49</vt:lpstr>
      <vt:lpstr>Slide 50</vt:lpstr>
      <vt:lpstr>Using Heuristics for Search</vt:lpstr>
      <vt:lpstr>Using Heuristics for Search</vt:lpstr>
      <vt:lpstr>Using Heuristics for Search</vt:lpstr>
      <vt:lpstr>Informed and Uninformed Methods</vt:lpstr>
      <vt:lpstr>Informed and Uninformed Methods</vt:lpstr>
    </vt:vector>
  </TitlesOfParts>
  <Company>SACC - ANAS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DR.Ahmed Saker 2O14</dc:creator>
  <cp:lastModifiedBy>DR.Ahmed Saker 2O14</cp:lastModifiedBy>
  <cp:revision>16</cp:revision>
  <dcterms:created xsi:type="dcterms:W3CDTF">2018-11-10T16:08:06Z</dcterms:created>
  <dcterms:modified xsi:type="dcterms:W3CDTF">2019-11-23T19:31:46Z</dcterms:modified>
</cp:coreProperties>
</file>